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24"/>
  </p:notesMasterIdLst>
  <p:sldIdLst>
    <p:sldId id="296" r:id="rId3"/>
    <p:sldId id="286" r:id="rId4"/>
    <p:sldId id="329" r:id="rId5"/>
    <p:sldId id="344" r:id="rId6"/>
    <p:sldId id="348" r:id="rId7"/>
    <p:sldId id="347" r:id="rId8"/>
    <p:sldId id="346" r:id="rId9"/>
    <p:sldId id="350" r:id="rId10"/>
    <p:sldId id="352" r:id="rId11"/>
    <p:sldId id="353" r:id="rId12"/>
    <p:sldId id="335" r:id="rId13"/>
    <p:sldId id="333" r:id="rId14"/>
    <p:sldId id="354" r:id="rId15"/>
    <p:sldId id="355" r:id="rId16"/>
    <p:sldId id="336" r:id="rId17"/>
    <p:sldId id="338" r:id="rId18"/>
    <p:sldId id="339" r:id="rId19"/>
    <p:sldId id="340" r:id="rId20"/>
    <p:sldId id="341" r:id="rId21"/>
    <p:sldId id="343" r:id="rId22"/>
    <p:sldId id="35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B22C85"/>
    <a:srgbClr val="993366"/>
    <a:srgbClr val="8E4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>
        <p:scale>
          <a:sx n="66" d="100"/>
          <a:sy n="66" d="100"/>
        </p:scale>
        <p:origin x="-1308" y="-9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475C8-17C1-45E1-9DF6-8A98BFC9FADB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FE066E49-53DB-42F9-AF23-711F5627EED5}">
      <dgm:prSet phldrT="[Text]"/>
      <dgm:spPr/>
      <dgm:t>
        <a:bodyPr/>
        <a:lstStyle/>
        <a:p>
          <a:r>
            <a:rPr lang="bg-BG" b="1" dirty="0" smtClean="0">
              <a:latin typeface="+mj-lt"/>
            </a:rPr>
            <a:t>СОЦИАЛНО-ИКОНОМИЧЕСКА ЗАЩИТА</a:t>
          </a:r>
          <a:endParaRPr lang="en-US" b="1" dirty="0">
            <a:latin typeface="+mj-lt"/>
          </a:endParaRPr>
        </a:p>
      </dgm:t>
    </dgm:pt>
    <dgm:pt modelId="{FCA98B17-104C-45D2-8E88-39264995709D}" type="parTrans" cxnId="{216FB879-5EF9-410D-B4F4-FA795389DB0F}">
      <dgm:prSet/>
      <dgm:spPr/>
      <dgm:t>
        <a:bodyPr/>
        <a:lstStyle/>
        <a:p>
          <a:endParaRPr lang="en-US"/>
        </a:p>
      </dgm:t>
    </dgm:pt>
    <dgm:pt modelId="{87CFA22A-63B7-40FE-9F65-31B8D9CC2666}" type="sibTrans" cxnId="{216FB879-5EF9-410D-B4F4-FA795389DB0F}">
      <dgm:prSet/>
      <dgm:spPr/>
      <dgm:t>
        <a:bodyPr/>
        <a:lstStyle/>
        <a:p>
          <a:endParaRPr lang="en-US"/>
        </a:p>
      </dgm:t>
    </dgm:pt>
    <dgm:pt modelId="{F0BBC6CC-552D-4AE1-A13D-E6DFE78AAA98}">
      <dgm:prSet phldrT="[Text]"/>
      <dgm:spPr/>
      <dgm:t>
        <a:bodyPr/>
        <a:lstStyle/>
        <a:p>
          <a:r>
            <a:rPr lang="bg-BG" b="1" dirty="0" smtClean="0"/>
            <a:t>ТРУДОВО-</a:t>
          </a:r>
        </a:p>
        <a:p>
          <a:r>
            <a:rPr lang="bg-BG" b="1" dirty="0" smtClean="0"/>
            <a:t>ПРАВНА </a:t>
          </a:r>
        </a:p>
        <a:p>
          <a:r>
            <a:rPr lang="bg-BG" b="1" dirty="0" smtClean="0"/>
            <a:t>ЗАЩИТА</a:t>
          </a:r>
          <a:endParaRPr lang="en-US" b="1" dirty="0"/>
        </a:p>
      </dgm:t>
    </dgm:pt>
    <dgm:pt modelId="{95B85A0D-C5FA-434D-B6DA-E1509EE58EB8}" type="parTrans" cxnId="{33097F24-C036-4A43-AD3C-EE04FA7AB01A}">
      <dgm:prSet/>
      <dgm:spPr/>
      <dgm:t>
        <a:bodyPr/>
        <a:lstStyle/>
        <a:p>
          <a:endParaRPr lang="en-US"/>
        </a:p>
      </dgm:t>
    </dgm:pt>
    <dgm:pt modelId="{30B7D7F7-74DF-4F96-9BBB-F7812F3F6992}" type="sibTrans" cxnId="{33097F24-C036-4A43-AD3C-EE04FA7AB01A}">
      <dgm:prSet/>
      <dgm:spPr/>
      <dgm:t>
        <a:bodyPr/>
        <a:lstStyle/>
        <a:p>
          <a:endParaRPr lang="en-US"/>
        </a:p>
      </dgm:t>
    </dgm:pt>
    <dgm:pt modelId="{24F43AFF-ED91-4E46-8C54-73D4037FDF25}">
      <dgm:prSet phldrT="[Text]"/>
      <dgm:spPr/>
      <dgm:t>
        <a:bodyPr/>
        <a:lstStyle/>
        <a:p>
          <a:r>
            <a:rPr lang="bg-BG" b="1" dirty="0" smtClean="0"/>
            <a:t>БЕЗОПАСНИ УСЛОВИЯ НА ТРУД И ОТДИХ</a:t>
          </a:r>
          <a:endParaRPr lang="en-US" b="1" dirty="0"/>
        </a:p>
      </dgm:t>
    </dgm:pt>
    <dgm:pt modelId="{C50DA925-E34B-4FC9-A3BA-CDEFBFF624A8}" type="parTrans" cxnId="{8E658EC6-21FA-49F9-865B-81E4A4369208}">
      <dgm:prSet/>
      <dgm:spPr/>
      <dgm:t>
        <a:bodyPr/>
        <a:lstStyle/>
        <a:p>
          <a:endParaRPr lang="en-US"/>
        </a:p>
      </dgm:t>
    </dgm:pt>
    <dgm:pt modelId="{F18F5C3D-A71F-437C-B47C-A7781F91713B}" type="sibTrans" cxnId="{8E658EC6-21FA-49F9-865B-81E4A4369208}">
      <dgm:prSet/>
      <dgm:spPr/>
      <dgm:t>
        <a:bodyPr/>
        <a:lstStyle/>
        <a:p>
          <a:endParaRPr lang="en-US"/>
        </a:p>
      </dgm:t>
    </dgm:pt>
    <dgm:pt modelId="{40F41250-29C5-41BB-AFCF-54D6A0F2AE32}">
      <dgm:prSet phldrT="[Text]"/>
      <dgm:spPr/>
      <dgm:t>
        <a:bodyPr/>
        <a:lstStyle/>
        <a:p>
          <a:r>
            <a:rPr lang="bg-BG" b="1" dirty="0" smtClean="0"/>
            <a:t>ПРОФЕСИОНАЛНО-ТВОРЧЕСКО РАЗВИТИЕ И ЗАЩИТА</a:t>
          </a:r>
          <a:endParaRPr lang="en-US" b="1" dirty="0"/>
        </a:p>
      </dgm:t>
    </dgm:pt>
    <dgm:pt modelId="{B8024045-B77A-4701-A43F-790E56F84140}" type="parTrans" cxnId="{088FA730-08EC-4C53-905D-EFAAF2610215}">
      <dgm:prSet/>
      <dgm:spPr/>
      <dgm:t>
        <a:bodyPr/>
        <a:lstStyle/>
        <a:p>
          <a:endParaRPr lang="en-US"/>
        </a:p>
      </dgm:t>
    </dgm:pt>
    <dgm:pt modelId="{A278FC30-8B57-4116-B598-3EFA728EE880}" type="sibTrans" cxnId="{088FA730-08EC-4C53-905D-EFAAF2610215}">
      <dgm:prSet/>
      <dgm:spPr/>
      <dgm:t>
        <a:bodyPr/>
        <a:lstStyle/>
        <a:p>
          <a:endParaRPr lang="en-US"/>
        </a:p>
      </dgm:t>
    </dgm:pt>
    <dgm:pt modelId="{EDB47E86-DB3A-4531-84F5-01C091F16EF4}" type="pres">
      <dgm:prSet presAssocID="{0DB475C8-17C1-45E1-9DF6-8A98BFC9FADB}" presName="Name0" presStyleCnt="0">
        <dgm:presLayoutVars>
          <dgm:dir/>
          <dgm:resizeHandles val="exact"/>
        </dgm:presLayoutVars>
      </dgm:prSet>
      <dgm:spPr/>
    </dgm:pt>
    <dgm:pt modelId="{EF95B039-FA76-41C7-A24E-B7E21527956B}" type="pres">
      <dgm:prSet presAssocID="{0DB475C8-17C1-45E1-9DF6-8A98BFC9FADB}" presName="fgShape" presStyleLbl="fgShp" presStyleIdx="0" presStyleCnt="1"/>
      <dgm:spPr/>
    </dgm:pt>
    <dgm:pt modelId="{3F0C4DD0-45D1-48FE-AE8D-11AEED1B7577}" type="pres">
      <dgm:prSet presAssocID="{0DB475C8-17C1-45E1-9DF6-8A98BFC9FADB}" presName="linComp" presStyleCnt="0"/>
      <dgm:spPr/>
    </dgm:pt>
    <dgm:pt modelId="{2169F8CE-3EDA-48B9-8BF9-50C360E7171F}" type="pres">
      <dgm:prSet presAssocID="{FE066E49-53DB-42F9-AF23-711F5627EED5}" presName="compNode" presStyleCnt="0"/>
      <dgm:spPr/>
    </dgm:pt>
    <dgm:pt modelId="{45913B87-4407-40D6-9126-029BB9C2F69A}" type="pres">
      <dgm:prSet presAssocID="{FE066E49-53DB-42F9-AF23-711F5627EED5}" presName="bkgdShape" presStyleLbl="node1" presStyleIdx="0" presStyleCnt="4" custLinFactNeighborX="-8174" custLinFactNeighborY="15292"/>
      <dgm:spPr/>
      <dgm:t>
        <a:bodyPr/>
        <a:lstStyle/>
        <a:p>
          <a:endParaRPr lang="en-US"/>
        </a:p>
      </dgm:t>
    </dgm:pt>
    <dgm:pt modelId="{984F83E4-0042-4070-AD8C-419AE04968F5}" type="pres">
      <dgm:prSet presAssocID="{FE066E49-53DB-42F9-AF23-711F5627EED5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E8D50-3BCA-48F3-BC15-A987441623DC}" type="pres">
      <dgm:prSet presAssocID="{FE066E49-53DB-42F9-AF23-711F5627EED5}" presName="invisiNode" presStyleLbl="node1" presStyleIdx="0" presStyleCnt="4"/>
      <dgm:spPr/>
    </dgm:pt>
    <dgm:pt modelId="{AF5F7592-647B-4429-8932-C4B38D9BB99A}" type="pres">
      <dgm:prSet presAssocID="{FE066E49-53DB-42F9-AF23-711F5627EED5}" presName="imagNode" presStyleLbl="fgImgPlace1" presStyleIdx="0" presStyleCnt="4" custLinFactNeighborX="174" custLinFactNeighborY="-1269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5FA290D-E0B9-4FF4-BA96-E018F413D032}" type="pres">
      <dgm:prSet presAssocID="{87CFA22A-63B7-40FE-9F65-31B8D9CC26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8F806E6-F78A-4080-95A8-D2492E66C1E3}" type="pres">
      <dgm:prSet presAssocID="{F0BBC6CC-552D-4AE1-A13D-E6DFE78AAA98}" presName="compNode" presStyleCnt="0"/>
      <dgm:spPr/>
    </dgm:pt>
    <dgm:pt modelId="{EAC83AEF-A4EC-4700-9753-05C6701C0B0C}" type="pres">
      <dgm:prSet presAssocID="{F0BBC6CC-552D-4AE1-A13D-E6DFE78AAA98}" presName="bkgdShape" presStyleLbl="node1" presStyleIdx="1" presStyleCnt="4" custLinFactNeighborX="2991" custLinFactNeighborY="-1384"/>
      <dgm:spPr/>
      <dgm:t>
        <a:bodyPr/>
        <a:lstStyle/>
        <a:p>
          <a:endParaRPr lang="en-US"/>
        </a:p>
      </dgm:t>
    </dgm:pt>
    <dgm:pt modelId="{55E9F568-371B-4683-9812-3D9FAA87A3C6}" type="pres">
      <dgm:prSet presAssocID="{F0BBC6CC-552D-4AE1-A13D-E6DFE78AAA9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E8967-0BF2-43F2-A02B-D7AC6CDE0CA0}" type="pres">
      <dgm:prSet presAssocID="{F0BBC6CC-552D-4AE1-A13D-E6DFE78AAA98}" presName="invisiNode" presStyleLbl="node1" presStyleIdx="1" presStyleCnt="4"/>
      <dgm:spPr/>
    </dgm:pt>
    <dgm:pt modelId="{8839EE25-0E6B-4426-83A4-03DD1651384C}" type="pres">
      <dgm:prSet presAssocID="{F0BBC6CC-552D-4AE1-A13D-E6DFE78AAA98}" presName="imagNode" presStyleLbl="fgImgPlace1" presStyleIdx="1" presStyleCnt="4" custLinFactNeighborX="3848" custLinFactNeighborY="-1269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077B3BB-2E7A-48C8-A578-E093FC3A9027}" type="pres">
      <dgm:prSet presAssocID="{30B7D7F7-74DF-4F96-9BBB-F7812F3F699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4F405E1-4006-4228-B219-4B55522FD74D}" type="pres">
      <dgm:prSet presAssocID="{24F43AFF-ED91-4E46-8C54-73D4037FDF25}" presName="compNode" presStyleCnt="0"/>
      <dgm:spPr/>
    </dgm:pt>
    <dgm:pt modelId="{F8853A53-10A2-47C6-8800-D510436F10D8}" type="pres">
      <dgm:prSet presAssocID="{24F43AFF-ED91-4E46-8C54-73D4037FDF25}" presName="bkgdShape" presStyleLbl="node1" presStyleIdx="2" presStyleCnt="4"/>
      <dgm:spPr/>
      <dgm:t>
        <a:bodyPr/>
        <a:lstStyle/>
        <a:p>
          <a:endParaRPr lang="en-US"/>
        </a:p>
      </dgm:t>
    </dgm:pt>
    <dgm:pt modelId="{6FAACB40-AE8A-4C38-8192-9FDBDE8C33C7}" type="pres">
      <dgm:prSet presAssocID="{24F43AFF-ED91-4E46-8C54-73D4037FDF25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58BA8-6FCE-48BF-B867-728A37EFC84D}" type="pres">
      <dgm:prSet presAssocID="{24F43AFF-ED91-4E46-8C54-73D4037FDF25}" presName="invisiNode" presStyleLbl="node1" presStyleIdx="2" presStyleCnt="4"/>
      <dgm:spPr/>
    </dgm:pt>
    <dgm:pt modelId="{DD575544-3F2C-4519-84F3-893F39C6D65C}" type="pres">
      <dgm:prSet presAssocID="{24F43AFF-ED91-4E46-8C54-73D4037FDF25}" presName="imagNode" presStyleLbl="fgImgPlace1" presStyleIdx="2" presStyleCnt="4" custLinFactNeighborX="2200" custLinFactNeighborY="-1269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BB3680E5-D119-49D5-A6A2-35C8D9B4758D}" type="pres">
      <dgm:prSet presAssocID="{F18F5C3D-A71F-437C-B47C-A7781F9171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13B80E3-E88C-4550-823D-696F64D3ECFC}" type="pres">
      <dgm:prSet presAssocID="{40F41250-29C5-41BB-AFCF-54D6A0F2AE32}" presName="compNode" presStyleCnt="0"/>
      <dgm:spPr/>
    </dgm:pt>
    <dgm:pt modelId="{EBAF17D4-F462-4038-AC05-79780F586AB4}" type="pres">
      <dgm:prSet presAssocID="{40F41250-29C5-41BB-AFCF-54D6A0F2AE32}" presName="bkgdShape" presStyleLbl="node1" presStyleIdx="3" presStyleCnt="4"/>
      <dgm:spPr/>
      <dgm:t>
        <a:bodyPr/>
        <a:lstStyle/>
        <a:p>
          <a:endParaRPr lang="en-US"/>
        </a:p>
      </dgm:t>
    </dgm:pt>
    <dgm:pt modelId="{4AADA7BB-5469-4D32-A94E-E5A7B7BF2FF1}" type="pres">
      <dgm:prSet presAssocID="{40F41250-29C5-41BB-AFCF-54D6A0F2AE3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C1EFF-4938-43D1-8810-B22C48FB27D0}" type="pres">
      <dgm:prSet presAssocID="{40F41250-29C5-41BB-AFCF-54D6A0F2AE32}" presName="invisiNode" presStyleLbl="node1" presStyleIdx="3" presStyleCnt="4"/>
      <dgm:spPr/>
    </dgm:pt>
    <dgm:pt modelId="{88839DBE-8E04-4620-9DC7-0A2893027F66}" type="pres">
      <dgm:prSet presAssocID="{40F41250-29C5-41BB-AFCF-54D6A0F2AE32}" presName="imagNode" presStyleLbl="fgImgPlace1" presStyleIdx="3" presStyleCnt="4" custLinFactNeighborX="553" custLinFactNeighborY="-737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5E4C940D-39FC-47EE-A0AF-8BF27030E873}" type="presOf" srcId="{FE066E49-53DB-42F9-AF23-711F5627EED5}" destId="{984F83E4-0042-4070-AD8C-419AE04968F5}" srcOrd="1" destOrd="0" presId="urn:microsoft.com/office/officeart/2005/8/layout/hList7"/>
    <dgm:cxn modelId="{922CCB70-650C-4227-810E-E90254902274}" type="presOf" srcId="{FE066E49-53DB-42F9-AF23-711F5627EED5}" destId="{45913B87-4407-40D6-9126-029BB9C2F69A}" srcOrd="0" destOrd="0" presId="urn:microsoft.com/office/officeart/2005/8/layout/hList7"/>
    <dgm:cxn modelId="{088FA730-08EC-4C53-905D-EFAAF2610215}" srcId="{0DB475C8-17C1-45E1-9DF6-8A98BFC9FADB}" destId="{40F41250-29C5-41BB-AFCF-54D6A0F2AE32}" srcOrd="3" destOrd="0" parTransId="{B8024045-B77A-4701-A43F-790E56F84140}" sibTransId="{A278FC30-8B57-4116-B598-3EFA728EE880}"/>
    <dgm:cxn modelId="{50D2C87D-D712-46AE-832C-2C5B3384197D}" type="presOf" srcId="{F0BBC6CC-552D-4AE1-A13D-E6DFE78AAA98}" destId="{EAC83AEF-A4EC-4700-9753-05C6701C0B0C}" srcOrd="0" destOrd="0" presId="urn:microsoft.com/office/officeart/2005/8/layout/hList7"/>
    <dgm:cxn modelId="{247499E3-9C95-4CAA-A0D2-CD79BD9D20A0}" type="presOf" srcId="{87CFA22A-63B7-40FE-9F65-31B8D9CC2666}" destId="{D5FA290D-E0B9-4FF4-BA96-E018F413D032}" srcOrd="0" destOrd="0" presId="urn:microsoft.com/office/officeart/2005/8/layout/hList7"/>
    <dgm:cxn modelId="{33097F24-C036-4A43-AD3C-EE04FA7AB01A}" srcId="{0DB475C8-17C1-45E1-9DF6-8A98BFC9FADB}" destId="{F0BBC6CC-552D-4AE1-A13D-E6DFE78AAA98}" srcOrd="1" destOrd="0" parTransId="{95B85A0D-C5FA-434D-B6DA-E1509EE58EB8}" sibTransId="{30B7D7F7-74DF-4F96-9BBB-F7812F3F6992}"/>
    <dgm:cxn modelId="{3E6AF28F-10F9-459C-A3D6-94137DB82708}" type="presOf" srcId="{F18F5C3D-A71F-437C-B47C-A7781F91713B}" destId="{BB3680E5-D119-49D5-A6A2-35C8D9B4758D}" srcOrd="0" destOrd="0" presId="urn:microsoft.com/office/officeart/2005/8/layout/hList7"/>
    <dgm:cxn modelId="{216FB879-5EF9-410D-B4F4-FA795389DB0F}" srcId="{0DB475C8-17C1-45E1-9DF6-8A98BFC9FADB}" destId="{FE066E49-53DB-42F9-AF23-711F5627EED5}" srcOrd="0" destOrd="0" parTransId="{FCA98B17-104C-45D2-8E88-39264995709D}" sibTransId="{87CFA22A-63B7-40FE-9F65-31B8D9CC2666}"/>
    <dgm:cxn modelId="{78F8A797-88FC-4F19-9122-76A7D0F69281}" type="presOf" srcId="{30B7D7F7-74DF-4F96-9BBB-F7812F3F6992}" destId="{8077B3BB-2E7A-48C8-A578-E093FC3A9027}" srcOrd="0" destOrd="0" presId="urn:microsoft.com/office/officeart/2005/8/layout/hList7"/>
    <dgm:cxn modelId="{82F88B2F-89F8-4D34-A7B3-FA5FC7DF33A5}" type="presOf" srcId="{40F41250-29C5-41BB-AFCF-54D6A0F2AE32}" destId="{4AADA7BB-5469-4D32-A94E-E5A7B7BF2FF1}" srcOrd="1" destOrd="0" presId="urn:microsoft.com/office/officeart/2005/8/layout/hList7"/>
    <dgm:cxn modelId="{F1386883-D274-4068-83B0-8FE993CACB8C}" type="presOf" srcId="{24F43AFF-ED91-4E46-8C54-73D4037FDF25}" destId="{6FAACB40-AE8A-4C38-8192-9FDBDE8C33C7}" srcOrd="1" destOrd="0" presId="urn:microsoft.com/office/officeart/2005/8/layout/hList7"/>
    <dgm:cxn modelId="{60449487-9190-442A-81CB-27240A9BC156}" type="presOf" srcId="{F0BBC6CC-552D-4AE1-A13D-E6DFE78AAA98}" destId="{55E9F568-371B-4683-9812-3D9FAA87A3C6}" srcOrd="1" destOrd="0" presId="urn:microsoft.com/office/officeart/2005/8/layout/hList7"/>
    <dgm:cxn modelId="{A25E8136-030E-4A1E-8736-9164369FF584}" type="presOf" srcId="{40F41250-29C5-41BB-AFCF-54D6A0F2AE32}" destId="{EBAF17D4-F462-4038-AC05-79780F586AB4}" srcOrd="0" destOrd="0" presId="urn:microsoft.com/office/officeart/2005/8/layout/hList7"/>
    <dgm:cxn modelId="{1705F7B6-B10E-4AE2-B3E3-44026B51CF70}" type="presOf" srcId="{0DB475C8-17C1-45E1-9DF6-8A98BFC9FADB}" destId="{EDB47E86-DB3A-4531-84F5-01C091F16EF4}" srcOrd="0" destOrd="0" presId="urn:microsoft.com/office/officeart/2005/8/layout/hList7"/>
    <dgm:cxn modelId="{5A5EBA45-63DE-4072-A092-4C621F89FDB3}" type="presOf" srcId="{24F43AFF-ED91-4E46-8C54-73D4037FDF25}" destId="{F8853A53-10A2-47C6-8800-D510436F10D8}" srcOrd="0" destOrd="0" presId="urn:microsoft.com/office/officeart/2005/8/layout/hList7"/>
    <dgm:cxn modelId="{8E658EC6-21FA-49F9-865B-81E4A4369208}" srcId="{0DB475C8-17C1-45E1-9DF6-8A98BFC9FADB}" destId="{24F43AFF-ED91-4E46-8C54-73D4037FDF25}" srcOrd="2" destOrd="0" parTransId="{C50DA925-E34B-4FC9-A3BA-CDEFBFF624A8}" sibTransId="{F18F5C3D-A71F-437C-B47C-A7781F91713B}"/>
    <dgm:cxn modelId="{39CFBDD6-F87A-403F-8C4C-E90C1D6A5F12}" type="presParOf" srcId="{EDB47E86-DB3A-4531-84F5-01C091F16EF4}" destId="{EF95B039-FA76-41C7-A24E-B7E21527956B}" srcOrd="0" destOrd="0" presId="urn:microsoft.com/office/officeart/2005/8/layout/hList7"/>
    <dgm:cxn modelId="{9E04F868-6091-4113-9D6D-2F2B7F0CC93E}" type="presParOf" srcId="{EDB47E86-DB3A-4531-84F5-01C091F16EF4}" destId="{3F0C4DD0-45D1-48FE-AE8D-11AEED1B7577}" srcOrd="1" destOrd="0" presId="urn:microsoft.com/office/officeart/2005/8/layout/hList7"/>
    <dgm:cxn modelId="{A4F97690-ADDA-488E-8527-9D2EB19EC607}" type="presParOf" srcId="{3F0C4DD0-45D1-48FE-AE8D-11AEED1B7577}" destId="{2169F8CE-3EDA-48B9-8BF9-50C360E7171F}" srcOrd="0" destOrd="0" presId="urn:microsoft.com/office/officeart/2005/8/layout/hList7"/>
    <dgm:cxn modelId="{9B9A4300-C03A-4ED0-A411-75196B575A4A}" type="presParOf" srcId="{2169F8CE-3EDA-48B9-8BF9-50C360E7171F}" destId="{45913B87-4407-40D6-9126-029BB9C2F69A}" srcOrd="0" destOrd="0" presId="urn:microsoft.com/office/officeart/2005/8/layout/hList7"/>
    <dgm:cxn modelId="{683124D8-5604-4389-9DE8-DA0150A4BD38}" type="presParOf" srcId="{2169F8CE-3EDA-48B9-8BF9-50C360E7171F}" destId="{984F83E4-0042-4070-AD8C-419AE04968F5}" srcOrd="1" destOrd="0" presId="urn:microsoft.com/office/officeart/2005/8/layout/hList7"/>
    <dgm:cxn modelId="{C3237848-F6DD-48B2-9D09-5C1FFE261E03}" type="presParOf" srcId="{2169F8CE-3EDA-48B9-8BF9-50C360E7171F}" destId="{95BE8D50-3BCA-48F3-BC15-A987441623DC}" srcOrd="2" destOrd="0" presId="urn:microsoft.com/office/officeart/2005/8/layout/hList7"/>
    <dgm:cxn modelId="{3DAF3DB0-2950-4A4A-90DD-89B2AF2A4B8C}" type="presParOf" srcId="{2169F8CE-3EDA-48B9-8BF9-50C360E7171F}" destId="{AF5F7592-647B-4429-8932-C4B38D9BB99A}" srcOrd="3" destOrd="0" presId="urn:microsoft.com/office/officeart/2005/8/layout/hList7"/>
    <dgm:cxn modelId="{0327C37F-4A2F-495D-8660-1CD687D40505}" type="presParOf" srcId="{3F0C4DD0-45D1-48FE-AE8D-11AEED1B7577}" destId="{D5FA290D-E0B9-4FF4-BA96-E018F413D032}" srcOrd="1" destOrd="0" presId="urn:microsoft.com/office/officeart/2005/8/layout/hList7"/>
    <dgm:cxn modelId="{00D7CC6A-5602-4096-AAF1-962554E4DBD2}" type="presParOf" srcId="{3F0C4DD0-45D1-48FE-AE8D-11AEED1B7577}" destId="{88F806E6-F78A-4080-95A8-D2492E66C1E3}" srcOrd="2" destOrd="0" presId="urn:microsoft.com/office/officeart/2005/8/layout/hList7"/>
    <dgm:cxn modelId="{2EF866E3-935A-4097-A96F-609774136BD8}" type="presParOf" srcId="{88F806E6-F78A-4080-95A8-D2492E66C1E3}" destId="{EAC83AEF-A4EC-4700-9753-05C6701C0B0C}" srcOrd="0" destOrd="0" presId="urn:microsoft.com/office/officeart/2005/8/layout/hList7"/>
    <dgm:cxn modelId="{6BFA6409-C7DF-4D1C-8F37-84B9AC678927}" type="presParOf" srcId="{88F806E6-F78A-4080-95A8-D2492E66C1E3}" destId="{55E9F568-371B-4683-9812-3D9FAA87A3C6}" srcOrd="1" destOrd="0" presId="urn:microsoft.com/office/officeart/2005/8/layout/hList7"/>
    <dgm:cxn modelId="{45435428-77CB-43B3-9DA7-85E237D5B5DE}" type="presParOf" srcId="{88F806E6-F78A-4080-95A8-D2492E66C1E3}" destId="{494E8967-0BF2-43F2-A02B-D7AC6CDE0CA0}" srcOrd="2" destOrd="0" presId="urn:microsoft.com/office/officeart/2005/8/layout/hList7"/>
    <dgm:cxn modelId="{285DE29D-3E05-4B50-A2E7-CA1EB028773C}" type="presParOf" srcId="{88F806E6-F78A-4080-95A8-D2492E66C1E3}" destId="{8839EE25-0E6B-4426-83A4-03DD1651384C}" srcOrd="3" destOrd="0" presId="urn:microsoft.com/office/officeart/2005/8/layout/hList7"/>
    <dgm:cxn modelId="{8B3BD59F-72DD-407B-A780-0D910A0498A1}" type="presParOf" srcId="{3F0C4DD0-45D1-48FE-AE8D-11AEED1B7577}" destId="{8077B3BB-2E7A-48C8-A578-E093FC3A9027}" srcOrd="3" destOrd="0" presId="urn:microsoft.com/office/officeart/2005/8/layout/hList7"/>
    <dgm:cxn modelId="{7C21ADDF-2E35-4D69-933F-B7DB281614D8}" type="presParOf" srcId="{3F0C4DD0-45D1-48FE-AE8D-11AEED1B7577}" destId="{34F405E1-4006-4228-B219-4B55522FD74D}" srcOrd="4" destOrd="0" presId="urn:microsoft.com/office/officeart/2005/8/layout/hList7"/>
    <dgm:cxn modelId="{4D4BD0A3-3699-4421-B0D7-09A89E02F0D0}" type="presParOf" srcId="{34F405E1-4006-4228-B219-4B55522FD74D}" destId="{F8853A53-10A2-47C6-8800-D510436F10D8}" srcOrd="0" destOrd="0" presId="urn:microsoft.com/office/officeart/2005/8/layout/hList7"/>
    <dgm:cxn modelId="{81AFDD7B-4177-4FA2-AC78-39FA8E72F4AF}" type="presParOf" srcId="{34F405E1-4006-4228-B219-4B55522FD74D}" destId="{6FAACB40-AE8A-4C38-8192-9FDBDE8C33C7}" srcOrd="1" destOrd="0" presId="urn:microsoft.com/office/officeart/2005/8/layout/hList7"/>
    <dgm:cxn modelId="{C98CBC53-C6F3-434B-B1AC-0484DE743A25}" type="presParOf" srcId="{34F405E1-4006-4228-B219-4B55522FD74D}" destId="{1DE58BA8-6FCE-48BF-B867-728A37EFC84D}" srcOrd="2" destOrd="0" presId="urn:microsoft.com/office/officeart/2005/8/layout/hList7"/>
    <dgm:cxn modelId="{E969634B-A7C8-48D8-B4E8-C46B6A0C7E5E}" type="presParOf" srcId="{34F405E1-4006-4228-B219-4B55522FD74D}" destId="{DD575544-3F2C-4519-84F3-893F39C6D65C}" srcOrd="3" destOrd="0" presId="urn:microsoft.com/office/officeart/2005/8/layout/hList7"/>
    <dgm:cxn modelId="{C248BB99-423B-4E11-B1F7-AD955C0CE83F}" type="presParOf" srcId="{3F0C4DD0-45D1-48FE-AE8D-11AEED1B7577}" destId="{BB3680E5-D119-49D5-A6A2-35C8D9B4758D}" srcOrd="5" destOrd="0" presId="urn:microsoft.com/office/officeart/2005/8/layout/hList7"/>
    <dgm:cxn modelId="{37151704-AD5A-486A-AAF4-26DD461D1D95}" type="presParOf" srcId="{3F0C4DD0-45D1-48FE-AE8D-11AEED1B7577}" destId="{113B80E3-E88C-4550-823D-696F64D3ECFC}" srcOrd="6" destOrd="0" presId="urn:microsoft.com/office/officeart/2005/8/layout/hList7"/>
    <dgm:cxn modelId="{FFA06BDE-3BD6-402F-9B3B-CF6B5B8A6AE8}" type="presParOf" srcId="{113B80E3-E88C-4550-823D-696F64D3ECFC}" destId="{EBAF17D4-F462-4038-AC05-79780F586AB4}" srcOrd="0" destOrd="0" presId="urn:microsoft.com/office/officeart/2005/8/layout/hList7"/>
    <dgm:cxn modelId="{C605E3A5-C79D-445A-BC05-FE9D6350592F}" type="presParOf" srcId="{113B80E3-E88C-4550-823D-696F64D3ECFC}" destId="{4AADA7BB-5469-4D32-A94E-E5A7B7BF2FF1}" srcOrd="1" destOrd="0" presId="urn:microsoft.com/office/officeart/2005/8/layout/hList7"/>
    <dgm:cxn modelId="{3C546CF9-B4C9-4F97-96FA-22BA1F1A83E0}" type="presParOf" srcId="{113B80E3-E88C-4550-823D-696F64D3ECFC}" destId="{A84C1EFF-4938-43D1-8810-B22C48FB27D0}" srcOrd="2" destOrd="0" presId="urn:microsoft.com/office/officeart/2005/8/layout/hList7"/>
    <dgm:cxn modelId="{90B0C1E8-0085-49AB-AF21-1359A3BD6355}" type="presParOf" srcId="{113B80E3-E88C-4550-823D-696F64D3ECFC}" destId="{88839DBE-8E04-4620-9DC7-0A2893027F6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13B87-4407-40D6-9126-029BB9C2F69A}">
      <dsp:nvSpPr>
        <dsp:cNvPr id="0" name=""/>
        <dsp:cNvSpPr/>
      </dsp:nvSpPr>
      <dsp:spPr>
        <a:xfrm>
          <a:off x="0" y="0"/>
          <a:ext cx="1489769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 smtClean="0">
              <a:latin typeface="+mj-lt"/>
            </a:rPr>
            <a:t>СОЦИАЛНО-ИКОНОМИЧЕСКА ЗАЩИТА</a:t>
          </a:r>
          <a:endParaRPr lang="en-US" sz="1200" b="1" kern="1200" dirty="0">
            <a:latin typeface="+mj-lt"/>
          </a:endParaRPr>
        </a:p>
      </dsp:txBody>
      <dsp:txXfrm>
        <a:off x="0" y="1625600"/>
        <a:ext cx="1489769" cy="1625600"/>
      </dsp:txXfrm>
    </dsp:sp>
    <dsp:sp modelId="{AF5F7592-647B-4429-8932-C4B38D9BB99A}">
      <dsp:nvSpPr>
        <dsp:cNvPr id="0" name=""/>
        <dsp:cNvSpPr/>
      </dsp:nvSpPr>
      <dsp:spPr>
        <a:xfrm>
          <a:off x="72004" y="72009"/>
          <a:ext cx="1353312" cy="135331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83AEF-A4EC-4700-9753-05C6701C0B0C}">
      <dsp:nvSpPr>
        <dsp:cNvPr id="0" name=""/>
        <dsp:cNvSpPr/>
      </dsp:nvSpPr>
      <dsp:spPr>
        <a:xfrm>
          <a:off x="1580442" y="0"/>
          <a:ext cx="1489769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 smtClean="0"/>
            <a:t>ТРУДОВО-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 smtClean="0"/>
            <a:t>ПРАВНА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 smtClean="0"/>
            <a:t>ЗАЩИТА</a:t>
          </a:r>
          <a:endParaRPr lang="en-US" sz="1200" b="1" kern="1200" dirty="0"/>
        </a:p>
      </dsp:txBody>
      <dsp:txXfrm>
        <a:off x="1580442" y="1625600"/>
        <a:ext cx="1489769" cy="1625600"/>
      </dsp:txXfrm>
    </dsp:sp>
    <dsp:sp modelId="{8839EE25-0E6B-4426-83A4-03DD1651384C}">
      <dsp:nvSpPr>
        <dsp:cNvPr id="0" name=""/>
        <dsp:cNvSpPr/>
      </dsp:nvSpPr>
      <dsp:spPr>
        <a:xfrm>
          <a:off x="1656188" y="72009"/>
          <a:ext cx="1353312" cy="1353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53A53-10A2-47C6-8800-D510436F10D8}">
      <dsp:nvSpPr>
        <dsp:cNvPr id="0" name=""/>
        <dsp:cNvSpPr/>
      </dsp:nvSpPr>
      <dsp:spPr>
        <a:xfrm>
          <a:off x="3070346" y="0"/>
          <a:ext cx="1489769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 smtClean="0"/>
            <a:t>БЕЗОПАСНИ УСЛОВИЯ НА ТРУД И ОТДИХ</a:t>
          </a:r>
          <a:endParaRPr lang="en-US" sz="1200" b="1" kern="1200" dirty="0"/>
        </a:p>
      </dsp:txBody>
      <dsp:txXfrm>
        <a:off x="3070346" y="1625600"/>
        <a:ext cx="1489769" cy="1625600"/>
      </dsp:txXfrm>
    </dsp:sp>
    <dsp:sp modelId="{DD575544-3F2C-4519-84F3-893F39C6D65C}">
      <dsp:nvSpPr>
        <dsp:cNvPr id="0" name=""/>
        <dsp:cNvSpPr/>
      </dsp:nvSpPr>
      <dsp:spPr>
        <a:xfrm>
          <a:off x="3168348" y="72009"/>
          <a:ext cx="1353312" cy="135331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F17D4-F462-4038-AC05-79780F586AB4}">
      <dsp:nvSpPr>
        <dsp:cNvPr id="0" name=""/>
        <dsp:cNvSpPr/>
      </dsp:nvSpPr>
      <dsp:spPr>
        <a:xfrm>
          <a:off x="4604809" y="0"/>
          <a:ext cx="1489769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 smtClean="0"/>
            <a:t>ПРОФЕСИОНАЛНО-ТВОРЧЕСКО РАЗВИТИЕ И ЗАЩИТА</a:t>
          </a:r>
          <a:endParaRPr lang="en-US" sz="1200" b="1" kern="1200" dirty="0"/>
        </a:p>
      </dsp:txBody>
      <dsp:txXfrm>
        <a:off x="4604809" y="1625600"/>
        <a:ext cx="1489769" cy="1625600"/>
      </dsp:txXfrm>
    </dsp:sp>
    <dsp:sp modelId="{88839DBE-8E04-4620-9DC7-0A2893027F66}">
      <dsp:nvSpPr>
        <dsp:cNvPr id="0" name=""/>
        <dsp:cNvSpPr/>
      </dsp:nvSpPr>
      <dsp:spPr>
        <a:xfrm>
          <a:off x="4680521" y="144019"/>
          <a:ext cx="1353312" cy="135331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5B039-FA76-41C7-A24E-B7E21527956B}">
      <dsp:nvSpPr>
        <dsp:cNvPr id="0" name=""/>
        <dsp:cNvSpPr/>
      </dsp:nvSpPr>
      <dsp:spPr>
        <a:xfrm>
          <a:off x="243839" y="3251200"/>
          <a:ext cx="5608320" cy="6096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13217-B398-4A71-8A73-D4AB266418DF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83FEC-ABEA-48EF-9C8F-FAE40D365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83FEC-ABEA-48EF-9C8F-FAE40D3657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7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83FEC-ABEA-48EF-9C8F-FAE40D3657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1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58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2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44007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6863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29414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99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1087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3047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519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72" y="3140968"/>
            <a:ext cx="8867328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3861048"/>
            <a:ext cx="7427168" cy="22651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2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99280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168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64004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5014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7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25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6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15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356992"/>
            <a:ext cx="886732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9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4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80528" y="274638"/>
            <a:ext cx="8867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DA0B8-7155-4CAB-BB06-B4101A3A3645}" type="datetimeFigureOut">
              <a:rPr lang="en-US" smtClean="0"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7241-AC7D-441B-943A-47D83012F91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kern="1200" dirty="0" smtClean="0">
                <a:solidFill>
                  <a:schemeClr val="lt1"/>
                </a:solidFill>
                <a:latin typeface="Calibri Light" panose="020F0302020204030204" pitchFamily="34" charset="0"/>
                <a:ea typeface="+mn-ea"/>
                <a:cs typeface="+mn-cs"/>
              </a:rPr>
              <a:t>СИНДИКАТ</a:t>
            </a:r>
            <a:r>
              <a:rPr lang="bg-BG" sz="2400" b="1" kern="1200" baseline="0" dirty="0" smtClean="0">
                <a:solidFill>
                  <a:schemeClr val="lt1"/>
                </a:solidFill>
                <a:latin typeface="Calibri Light" panose="020F0302020204030204" pitchFamily="34" charset="0"/>
                <a:ea typeface="+mn-ea"/>
                <a:cs typeface="+mn-cs"/>
              </a:rPr>
              <a:t> НА БЪЛГАРСКИТЕ УЧИТЕЛИ</a:t>
            </a:r>
            <a:endParaRPr lang="en-US" sz="2400" b="1" kern="1200" baseline="0" dirty="0" smtClean="0">
              <a:solidFill>
                <a:schemeClr val="lt1"/>
              </a:solidFill>
              <a:latin typeface="Calibri Light" panose="020F0302020204030204" pitchFamily="34" charset="0"/>
              <a:ea typeface="+mn-ea"/>
              <a:cs typeface="+mn-cs"/>
            </a:endParaRPr>
          </a:p>
          <a:p>
            <a:pPr algn="ctr"/>
            <a:r>
              <a:rPr lang="en-US" sz="1800" b="1" kern="1200" baseline="0" dirty="0" smtClean="0">
                <a:solidFill>
                  <a:schemeClr val="lt1"/>
                </a:solidFill>
                <a:latin typeface="Calibri Light" panose="020F0302020204030204" pitchFamily="34" charset="0"/>
                <a:ea typeface="+mn-ea"/>
                <a:cs typeface="+mn-cs"/>
              </a:rPr>
              <a:t>XXXV </a:t>
            </a:r>
            <a:r>
              <a:rPr lang="bg-BG" sz="1800" b="1" kern="1200" baseline="0" dirty="0" smtClean="0">
                <a:solidFill>
                  <a:schemeClr val="lt1"/>
                </a:solidFill>
                <a:latin typeface="Calibri Light" panose="020F0302020204030204" pitchFamily="34" charset="0"/>
                <a:ea typeface="+mn-ea"/>
                <a:cs typeface="+mn-cs"/>
              </a:rPr>
              <a:t>СИНДИКАЛЕН СЪВЕТ</a:t>
            </a:r>
          </a:p>
          <a:p>
            <a:pPr algn="ctr"/>
            <a:r>
              <a:rPr lang="bg-BG" sz="1800" b="1" kern="1200" baseline="0" dirty="0" smtClean="0">
                <a:solidFill>
                  <a:schemeClr val="lt1"/>
                </a:solidFill>
                <a:latin typeface="Calibri Light" panose="020F0302020204030204" pitchFamily="34" charset="0"/>
                <a:ea typeface="+mn-ea"/>
                <a:cs typeface="+mn-cs"/>
              </a:rPr>
              <a:t>ПРОФЕСИОНАЛНО-ТВОРЧЕСКИЯТ ХАРАКТЕР НА СБУ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7" y="0"/>
            <a:ext cx="111705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89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80" r:id="rId8"/>
    <p:sldLayoutId id="2147483764" r:id="rId9"/>
    <p:sldLayoutId id="2147483765" r:id="rId10"/>
    <p:sldLayoutId id="2147483766" r:id="rId11"/>
    <p:sldLayoutId id="214748376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09D8-D15A-4750-987B-D6F2BE36B016}" type="datetimeFigureOut">
              <a:rPr lang="bg-BG" smtClean="0"/>
              <a:t>17.12.2015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1715-A0FF-48C0-8E0A-80F62A54702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3358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556792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chemeClr val="tx2"/>
                </a:solidFill>
              </a:rPr>
              <a:t>ОСНОВНИ ФУНКЦИИ НА СИНДИКАТА</a:t>
            </a:r>
            <a:endParaRPr lang="bg-BG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92157693"/>
              </p:ext>
            </p:extLst>
          </p:nvPr>
        </p:nvGraphicFramePr>
        <p:xfrm>
          <a:off x="1475656" y="2276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24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3869" y="1181943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>
                <a:solidFill>
                  <a:schemeClr val="tx2"/>
                </a:solidFill>
              </a:rPr>
              <a:t>НАСТОЯВАМЕ ОЩЕ ЗА: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643608"/>
            <a:ext cx="90364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</a:t>
            </a:r>
            <a:r>
              <a:rPr lang="ru-RU" sz="2000" dirty="0">
                <a:solidFill>
                  <a:schemeClr val="tx2"/>
                </a:solidFill>
              </a:rPr>
              <a:t>Въвеждане чрез закона за Висшето образование и ВУЗ при специалностите с педагогически профил в последния курс да се въведе в учебния план стаж на студентите в училища като „стажант учители“ на трудов договор;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Като елемент от мерките за привличане на студенти към специалности с педагогически профил да се гарантират целеви стипенди;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Запазване на системата за професионално-квалификационните степени;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Държавата да гарантира финансово системата за продължаващата квалификация на учителите, като в срока на Стратегията средствата за квалификация в учебните звена се повишат </a:t>
            </a:r>
            <a:r>
              <a:rPr lang="ru-RU" sz="2000" dirty="0" smtClean="0">
                <a:solidFill>
                  <a:schemeClr val="tx2"/>
                </a:solidFill>
              </a:rPr>
              <a:t>като достигнат </a:t>
            </a:r>
            <a:r>
              <a:rPr lang="ru-RU" sz="2000" dirty="0">
                <a:solidFill>
                  <a:schemeClr val="tx2"/>
                </a:solidFill>
              </a:rPr>
              <a:t>2 процента от средствата за работна заплата;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Развитие на форми за подпомагане приобщаването на младите учители и програми за наставничество;</a:t>
            </a:r>
          </a:p>
          <a:p>
            <a:r>
              <a:rPr lang="ru-RU" sz="2000" dirty="0">
                <a:solidFill>
                  <a:schemeClr val="tx2"/>
                </a:solidFill>
              </a:rPr>
              <a:t>- При осъвременяване нормативната уредба отнасяща се до системата на образованието да се предвиди единен нормативен документ отнасящ се до трудовите възнаграждения в системата, включващ както педагогически персонал, така и непедагогически персонал и управленски кадри.</a:t>
            </a:r>
          </a:p>
        </p:txBody>
      </p:sp>
    </p:spTree>
    <p:extLst>
      <p:ext uri="{BB962C8B-B14F-4D97-AF65-F5344CB8AC3E}">
        <p14:creationId xmlns:p14="http://schemas.microsoft.com/office/powerpoint/2010/main" val="27733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576064"/>
          </a:xfrm>
        </p:spPr>
        <p:txBody>
          <a:bodyPr>
            <a:noAutofit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r>
              <a:rPr lang="ru-RU" sz="2400" dirty="0" smtClean="0">
                <a:solidFill>
                  <a:schemeClr val="tx2"/>
                </a:solidFill>
              </a:rPr>
              <a:t/>
            </a:r>
            <a:br>
              <a:rPr lang="ru-RU" sz="2400" dirty="0" smtClean="0">
                <a:solidFill>
                  <a:schemeClr val="tx2"/>
                </a:solidFill>
              </a:rPr>
            </a:br>
            <a:endParaRPr lang="bg-BG" sz="24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bg-BG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Иницииране на </a:t>
            </a: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нормативни промени:</a:t>
            </a:r>
          </a:p>
          <a:p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Участие 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в изработването на Наредба № 5 за квалификацията на педагогическите кадри от 1996 г. и иницииране на промяната в нея от 1997 г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  <a:p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Включване 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в Колективен трудов договор за системата на народната просвета от 2002 г. текст за задължително осигуряване средства за квалификация на учителите в размер 0.8% от средствата за фонд работна 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заплата</a:t>
            </a:r>
          </a:p>
          <a:p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Участие 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 този текст във всички последващи 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КТД</a:t>
            </a:r>
          </a:p>
          <a:p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Иницииране 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промените в Наредба № 5 през 2015 г., даващи възможност за по-кратки срокове между придобиването на две последователни степени</a:t>
            </a:r>
          </a:p>
        </p:txBody>
      </p:sp>
    </p:spTree>
    <p:extLst>
      <p:ext uri="{BB962C8B-B14F-4D97-AF65-F5344CB8AC3E}">
        <p14:creationId xmlns:p14="http://schemas.microsoft.com/office/powerpoint/2010/main" val="33209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504056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0158" y="1628800"/>
            <a:ext cx="8496944" cy="4896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Иницииране на </a:t>
            </a:r>
            <a:r>
              <a:rPr lang="bg-BG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нормативни промени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</a:t>
            </a:r>
          </a:p>
          <a:p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Промяна в Наредба № 3  за нормите преподавателска 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работа - 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намалява норматива на учители по история, география и философски цикъл 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предмети</a:t>
            </a:r>
          </a:p>
          <a:p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Запис 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в КТД  относно работното време на педагогическите кадри, определящ, че самоподготовката се извършва в предпочитана от учителя 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среда</a:t>
            </a:r>
          </a:p>
          <a:p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Промени в Наредба 1 във връзка с </a:t>
            </a:r>
            <a:r>
              <a:rPr lang="bg-BG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диферинцираното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заплащане</a:t>
            </a:r>
          </a:p>
          <a:p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Споразумение със СУ за придобиване на  пета квалификационна степен чрез ПАНИО</a:t>
            </a:r>
          </a:p>
        </p:txBody>
      </p:sp>
    </p:spTree>
    <p:extLst>
      <p:ext uri="{BB962C8B-B14F-4D97-AF65-F5344CB8AC3E}">
        <p14:creationId xmlns:p14="http://schemas.microsoft.com/office/powerpoint/2010/main" val="10464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9029" y="1052736"/>
            <a:ext cx="9144000" cy="360040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r>
              <a:rPr lang="ru-RU" sz="2200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sz="2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556792"/>
            <a:ext cx="9144000" cy="5301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РЕАЛИЗИРАНЕТО НА СОБСТВЕНИ КВАЛИФИКАЦИОННИ ДЕЙНОСТИ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ИЛИ СЪОРГАНИЗАТОРИ НА ТАКИВА, </a:t>
            </a:r>
            <a:r>
              <a:rPr lang="bg-BG" sz="2000" b="1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ОТНАСЯЩИ СЕ ДО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bg-BG" sz="2000" b="1" i="1" u="sng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АКТУАЛНИ ПРОБЛЕМИ, НАСОЧЕНИ КЪМ РАЗВИТИЕТО НА ОБРАЗОВАТЕЛНАТА СИСТЕМА</a:t>
            </a:r>
            <a:r>
              <a:rPr lang="bg-BG" sz="2000" b="1" u="sng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:</a:t>
            </a:r>
            <a:endParaRPr lang="bg-BG" sz="2000" b="1" u="sng" dirty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„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Образование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и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интеграция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за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прехода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от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декларативното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към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процедурно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образование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” - 28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май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2014 г</a:t>
            </a:r>
            <a:r>
              <a:rPr lang="bg-BG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„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Приемственост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в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учителската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професия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и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качеството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образованието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” -  19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юни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2014 г. в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Бургас</a:t>
            </a:r>
            <a:endParaRPr lang="bg-BG" sz="2000" b="1" dirty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„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Партньорство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за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закрила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децата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бежанци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в БГ” – 2014 г.</a:t>
            </a:r>
            <a:endParaRPr lang="bg-BG" sz="2000" b="1" dirty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„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Национални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цели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и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приоритети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българското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образование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” – БАН – 2014 г.</a:t>
            </a:r>
            <a:endParaRPr lang="bg-BG" sz="2000" b="1" dirty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Кръгла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маса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„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Реформата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в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образованието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” – 04.12.2014 г.,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зала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„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Изток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” </a:t>
            </a:r>
            <a:r>
              <a:rPr lang="en-US" sz="20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</a:t>
            </a:r>
            <a:r>
              <a:rPr lang="en-US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000" b="1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НС</a:t>
            </a:r>
            <a:endParaRPr lang="bg-BG" sz="2000" b="1" dirty="0">
              <a:solidFill>
                <a:srgbClr val="1F497D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1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29029" y="1052736"/>
            <a:ext cx="9144000" cy="3600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sz="2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14401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РЕАЛИЗИРАНЕТО НА СОБСТВЕНИ КВАЛИФИКАЦИОННИ ДЕЙНОСТИ </a:t>
            </a:r>
          </a:p>
          <a:p>
            <a:pPr algn="ctr"/>
            <a:r>
              <a:rPr lang="ru-RU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ИЛИ СЪОРГАНИЗАТОРИ НА ТАКИВА, </a:t>
            </a:r>
            <a:r>
              <a:rPr lang="bg-BG" sz="2000" b="1" dirty="0">
                <a:solidFill>
                  <a:srgbClr val="1F497D"/>
                </a:solidFill>
                <a:latin typeface="Calibri Light" panose="020F0302020204030204" pitchFamily="34" charset="0"/>
              </a:rPr>
              <a:t>ОТНАСЯЩИ СЕ ДО </a:t>
            </a:r>
            <a:endParaRPr lang="bg-BG" sz="2000" b="1" dirty="0" smtClean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pPr algn="ctr"/>
            <a:endParaRPr lang="bg-BG" sz="2000" b="1" dirty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pPr lvl="0" algn="ctr"/>
            <a:r>
              <a:rPr lang="bg-BG" sz="2000" b="1" i="1" u="sng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  АКТУАЛНИ </a:t>
            </a:r>
            <a:r>
              <a:rPr lang="bg-BG" sz="2000" b="1" i="1" u="sng" dirty="0">
                <a:solidFill>
                  <a:srgbClr val="1F497D"/>
                </a:solidFill>
                <a:latin typeface="Calibri Light" panose="020F0302020204030204" pitchFamily="34" charset="0"/>
              </a:rPr>
              <a:t>ПРОБЛЕМИ, НАСОЧЕНИ КЪМ РАЗВИТИЕТО НА ОБРАЗОВАТЕЛНАТА </a:t>
            </a:r>
            <a:r>
              <a:rPr lang="bg-BG" sz="2000" b="1" i="1" u="sng" dirty="0" smtClean="0">
                <a:solidFill>
                  <a:srgbClr val="1F497D"/>
                </a:solidFill>
                <a:latin typeface="Calibri Light" panose="020F0302020204030204" pitchFamily="34" charset="0"/>
              </a:rPr>
              <a:t>СИСТЕМА И </a:t>
            </a:r>
            <a:r>
              <a:rPr lang="bg-BG" sz="2000" b="1" i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ПОВИШАВАНЕ </a:t>
            </a:r>
            <a:r>
              <a:rPr lang="bg-BG" sz="2000" b="1" i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КВАЛИФИКАЦИЯТА НА УЧИТЕЛИТЕ:</a:t>
            </a:r>
            <a:endParaRPr lang="ru-RU" sz="2000" b="1" u="sng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endParaRPr lang="bg-BG" sz="2000" b="1" u="sng" dirty="0" smtClean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r>
              <a:rPr lang="bg-BG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„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Професионалното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дуално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образование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мултикултурна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среда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” - 11.12.2014 г</a:t>
            </a:r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  <a:endParaRPr lang="bg-BG" sz="24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endParaRPr lang="bg-BG" sz="1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bg-BG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"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Представяне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резултатите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от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национално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изследване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"</a:t>
            </a:r>
            <a:r>
              <a:rPr lang="bg-BG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П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роучване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организацията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учебния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процес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–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продължителност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и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структура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работното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време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учителя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" - 18.06.2014 г</a:t>
            </a:r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  <a:endParaRPr lang="bg-BG" sz="24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endParaRPr lang="bg-BG" sz="1400" b="1" u="sng" dirty="0" smtClean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bg-BG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„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Социалната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роля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семейството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училището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местната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власт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и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църквата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за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формиране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гражданско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общество</a:t>
            </a:r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” - 29.04.2014 г.</a:t>
            </a:r>
            <a:endParaRPr lang="bg-BG" sz="2400" b="1" u="sng" dirty="0">
              <a:solidFill>
                <a:srgbClr val="1F497D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29" y="1052736"/>
            <a:ext cx="9007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10129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-61664" y="1016732"/>
            <a:ext cx="9144000" cy="36004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r>
              <a:rPr lang="ru-RU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sz="24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556792"/>
            <a:ext cx="9144000" cy="5301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АКТУАЛНИ ПРОБЛЕМИ, НАСОЧЕНИ КЪМ РАЗВИТИЕТО НА ОБРАЗОВАТЕЛНАТА СИСТЕМА И ПОВИШАВАНЕ КВАЛИФИКАЦИЯТА НА УЧИТЕЛИТЕ:</a:t>
            </a:r>
            <a:r>
              <a:rPr lang="bg-BG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	</a:t>
            </a:r>
          </a:p>
          <a:p>
            <a:pPr marL="0" indent="0" algn="ctr">
              <a:buNone/>
            </a:pPr>
            <a:r>
              <a:rPr lang="en-US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endParaRPr lang="bg-BG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„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Предизвикателства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и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перспективи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пред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младите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учители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за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адаптиране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училищната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среда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” - 21.11.2014 г</a:t>
            </a:r>
            <a:r>
              <a:rPr lang="en-US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  <a:endParaRPr lang="bg-BG" sz="22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endParaRPr lang="bg-BG" sz="11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en-US" sz="2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Международна</a:t>
            </a:r>
            <a:r>
              <a:rPr lang="en-US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научно-практическа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конференция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руски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език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– СОК, </a:t>
            </a:r>
            <a:r>
              <a:rPr lang="en-US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Камчия</a:t>
            </a:r>
            <a:r>
              <a:rPr lang="en-US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– 2014 г.</a:t>
            </a:r>
            <a:endParaRPr lang="bg-BG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bg-BG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Националната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конференция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тема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bg-BG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"Взаимодействието между средното и висшето образование - перспективи и решения", проведена на 10.06.2015 г.</a:t>
            </a:r>
          </a:p>
          <a:p>
            <a:endParaRPr lang="bg-BG" sz="1050" b="1" dirty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r>
              <a:rPr lang="bg-BG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Националната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конференция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тема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„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Индикатори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за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измерване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и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инструменти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за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повишаване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качеството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на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средното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образование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 в </a:t>
            </a:r>
            <a:r>
              <a:rPr lang="en-US" sz="2200" b="1" dirty="0" err="1">
                <a:solidFill>
                  <a:srgbClr val="1F497D"/>
                </a:solidFill>
                <a:latin typeface="Calibri Light" panose="020F0302020204030204" pitchFamily="34" charset="0"/>
              </a:rPr>
              <a:t>България</a:t>
            </a:r>
            <a:r>
              <a:rPr lang="en-US" sz="2200" b="1" dirty="0">
                <a:solidFill>
                  <a:srgbClr val="1F497D"/>
                </a:solidFill>
                <a:latin typeface="Calibri Light" panose="020F0302020204030204" pitchFamily="34" charset="0"/>
              </a:rPr>
              <a:t>“</a:t>
            </a:r>
            <a:endParaRPr lang="bg-BG" sz="2200" b="1" dirty="0">
              <a:solidFill>
                <a:srgbClr val="1F497D"/>
              </a:solidFill>
              <a:latin typeface="Calibri Light" panose="020F0302020204030204" pitchFamily="34" charset="0"/>
            </a:endParaRPr>
          </a:p>
          <a:p>
            <a:endParaRPr lang="ru-RU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bg-BG" sz="20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36004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28800"/>
            <a:ext cx="91440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РЕАЛИЗИРАНЕТО НА СОБСТВЕНИ КВАЛИФИКАЦИОННИ ДЕЙНОСТИ ИЛИ СЪОРГАНИЗАТОРИ НА ТАКИВА</a:t>
            </a:r>
            <a:endParaRPr lang="en-US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	</a:t>
            </a:r>
            <a:r>
              <a:rPr lang="ru-RU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Участие </a:t>
            </a:r>
            <a:r>
              <a:rPr lang="ru-RU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в </a:t>
            </a:r>
            <a:r>
              <a:rPr lang="ru-RU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проекти</a:t>
            </a:r>
            <a:r>
              <a:rPr lang="ru-RU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ru-RU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насочени</a:t>
            </a:r>
            <a:r>
              <a:rPr lang="ru-RU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към</a:t>
            </a:r>
            <a:r>
              <a:rPr lang="ru-RU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квалификацията</a:t>
            </a:r>
            <a:r>
              <a:rPr lang="ru-RU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</a:t>
            </a:r>
          </a:p>
          <a:p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Проект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„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Продължаващо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обучение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учителите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България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: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предизвикателства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тенденции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перспективи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и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стратегии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” </a:t>
            </a: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Проект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„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Повече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часове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за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Европа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малките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населени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места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с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етнически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малцинства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” – 2013 г., 2014 г</a:t>
            </a:r>
            <a:r>
              <a:rPr lang="en-US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  <a:p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	</a:t>
            </a:r>
            <a:r>
              <a:rPr lang="ru-RU" b="1" u="sng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Организиране</a:t>
            </a:r>
            <a:r>
              <a:rPr lang="ru-RU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и </a:t>
            </a:r>
            <a:r>
              <a:rPr lang="ru-RU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съорганизиране</a:t>
            </a:r>
            <a:r>
              <a:rPr lang="ru-RU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b="1" u="sng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конкурси</a:t>
            </a:r>
            <a:r>
              <a:rPr lang="ru-RU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</a:t>
            </a:r>
          </a:p>
          <a:p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„Учител на годината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“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„ 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Извънкласните и извънучилищни дейности за устойчиво и качествено обучение на децата и учениците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“</a:t>
            </a: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Конкурсът </a:t>
            </a:r>
            <a:r>
              <a:rPr lang="ru-RU" b="1" i="1" dirty="0">
                <a:solidFill>
                  <a:schemeClr val="tx2"/>
                </a:solidFill>
                <a:latin typeface="Calibri Light" panose="020F0302020204030204" pitchFamily="34" charset="0"/>
              </a:rPr>
              <a:t>Родолюбие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, организиран от МОН с 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активното 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сътрудничество на 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СБУ</a:t>
            </a: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6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36004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556792"/>
            <a:ext cx="91440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РЕАЛИЗИРАНЕТО НА СОБСТВЕНИ КВАЛИФИКАЦИОННИ ДЕЙНОСТИ ИЛИ СЪОРГАНИЗАТОРИ НА ТАКИВА</a:t>
            </a:r>
            <a:endParaRPr lang="en-US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	</a:t>
            </a: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Обучения:</a:t>
            </a:r>
            <a:endParaRPr lang="bg-BG" b="1" u="sng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Модулно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обучение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„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Управление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конфликти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посредничество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и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съжителство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училище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” (СБУ;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Университет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Гранада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Испания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);</a:t>
            </a: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Модулно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обучение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„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Подобряване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управленските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умения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кадри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от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образованието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” (СБУ;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Автономен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университет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Мадрид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Испания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);</a:t>
            </a: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Обучение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активистите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СБУ в „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Академия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за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лидери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политиката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“,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съвместно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с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Европейския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колеж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икономика</a:t>
            </a:r>
            <a:r>
              <a:rPr lang="en-US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 и </a:t>
            </a:r>
            <a:r>
              <a:rPr lang="en-US" b="1" u="sng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управление</a:t>
            </a: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1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360040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ПРОФЕСИОНАЛНА КВАЛИФИКАЦИЯ НА </a:t>
            </a:r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ПЕДАГОГИЧЕСКИТЕ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КАДРИ</a:t>
            </a:r>
            <a:b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700808"/>
            <a:ext cx="91440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РЕАЛИЗИРАНЕТО НА СОБСТВЕНИ КВАЛИФИКАЦИОННИ ДЕЙНОСТИ ИЛИ СЪОРГАНИЗАТОРИ НА ТАКИВА</a:t>
            </a:r>
            <a:endParaRPr lang="en-US" sz="22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bg-BG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bg-BG" sz="2400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Обучения:</a:t>
            </a:r>
          </a:p>
          <a:p>
            <a:pPr marL="0" indent="0" algn="ctr">
              <a:buNone/>
            </a:pPr>
            <a:r>
              <a:rPr lang="bg-BG" sz="2000" dirty="0">
                <a:solidFill>
                  <a:schemeClr val="tx2"/>
                </a:solidFill>
              </a:rPr>
              <a:t>	</a:t>
            </a:r>
            <a:r>
              <a:rPr lang="bg-BG" sz="2000" b="1" dirty="0">
                <a:solidFill>
                  <a:schemeClr val="tx2"/>
                </a:solidFill>
              </a:rPr>
              <a:t>ПОСТОЯННА АКАДЕМИЯ ЗА НАУКИ И ИНОВАЦИИ В ОБРАЗОВАНИЕТО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Лидерство </a:t>
            </a:r>
            <a:r>
              <a:rPr lang="bg-BG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и стратегическо мислене в образованието</a:t>
            </a:r>
          </a:p>
          <a:p>
            <a:r>
              <a:rPr lang="bg-BG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Лидерство в училищна </a:t>
            </a:r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среда</a:t>
            </a:r>
            <a:endParaRPr lang="bg-BG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bg-BG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Наставничество на младите учители; </a:t>
            </a:r>
          </a:p>
          <a:p>
            <a:pPr marL="0" indent="0">
              <a:buNone/>
            </a:pPr>
            <a:endParaRPr lang="bg-BG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sz="22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0" y="1074958"/>
            <a:ext cx="9144000" cy="36004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bg-BG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КАРИЕРНО РАЗВИТИЕ НА ПЕДАГОГИЧЕСКИТЕ КАДРИ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29029" y="1628800"/>
            <a:ext cx="91440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Дейността на СБУ в тази насока е свързана </a:t>
            </a:r>
            <a:r>
              <a:rPr lang="bg-BG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с:</a:t>
            </a:r>
            <a:endParaRPr lang="en-US" sz="22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bg-BG" sz="22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ru-RU" sz="2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иницииране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системата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за кариерно развитие и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диференцирано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заплащане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;</a:t>
            </a:r>
          </a:p>
          <a:p>
            <a:r>
              <a:rPr lang="ru-RU" sz="2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въвеждане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през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2008 г. 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първия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стълб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от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системата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–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допълнително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възнаграждение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за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постигнати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резултати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от 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труда;</a:t>
            </a:r>
          </a:p>
          <a:p>
            <a:r>
              <a:rPr lang="ru-RU" sz="2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въвеждане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през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2010 г. 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системата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за кариерно 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развитие;</a:t>
            </a:r>
          </a:p>
          <a:p>
            <a:r>
              <a:rPr lang="ru-RU" sz="2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усъвършенстване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двете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системи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–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включването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Наредба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№ 1 за работните заплати и в ППЗНП,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промяна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условията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за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получаване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допълнително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възнаграждение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за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постигнати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резултати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от труда по отношение 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лицата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които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е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прекратен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трудовия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договор до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началото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учебната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година;</a:t>
            </a:r>
          </a:p>
          <a:p>
            <a:pPr marL="0" indent="0">
              <a:buNone/>
            </a:pPr>
            <a:endParaRPr lang="ru-RU" sz="22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10202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ПЛАТФОРМА НА</a:t>
            </a:r>
            <a:r>
              <a:rPr lang="en-US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СБУ</a:t>
            </a:r>
          </a:p>
          <a:p>
            <a:pPr marL="0" indent="0" algn="ctr">
              <a:buNone/>
            </a:pPr>
            <a:endParaRPr lang="bg-BG" b="1" u="sng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ru-RU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Отстоява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правото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свобода и творчество 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в </a:t>
            </a:r>
            <a:r>
              <a:rPr lang="ru-RU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педагогическата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дейност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и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изисква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създаването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условия за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тяхното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развитие</a:t>
            </a:r>
          </a:p>
          <a:p>
            <a:r>
              <a:rPr lang="ru-RU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Участва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във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формирането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образователната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политика и в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създаването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съвременни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образователни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системи</a:t>
            </a:r>
            <a:endParaRPr lang="ru-RU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ru-RU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Настоява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за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усъвършенстване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образователната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програма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държавата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която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да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осигури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приоритетно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място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образованието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в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демократизиращото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се 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общество</a:t>
            </a:r>
          </a:p>
          <a:p>
            <a:r>
              <a:rPr lang="ru-RU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Работи</a:t>
            </a:r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за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повишаване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на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обществения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престиж на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учителската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професия</a:t>
            </a:r>
            <a:endParaRPr lang="ru-RU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3618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4514" y="1052736"/>
            <a:ext cx="9144000" cy="64807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ПОПУЛЯРИЗИРАНЕТО НА ВОДЕЩИ ПЕДАГОГИЧЕСКИ ПРАКТИКИ И ИНФОРМАЦИОННОТО  ОБЕЗПЕЧАВАНЕ НА УЧИТЕЛИТЕ</a:t>
            </a:r>
            <a: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Calibri Light" panose="020F0302020204030204" pitchFamily="34" charset="0"/>
              </a:rPr>
            </a:br>
            <a:endParaRPr lang="bg-BG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947026"/>
            <a:ext cx="9144000" cy="2650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g-BG" sz="25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ru-RU" sz="25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Сайт </a:t>
            </a:r>
            <a:r>
              <a:rPr lang="ru-RU" sz="25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 СБУ </a:t>
            </a:r>
          </a:p>
          <a:p>
            <a:endParaRPr lang="bg-BG" sz="25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bg-BG" sz="2500" b="1" dirty="0">
                <a:solidFill>
                  <a:schemeClr val="tx2"/>
                </a:solidFill>
                <a:latin typeface="Calibri Light" panose="020F0302020204030204" pitchFamily="34" charset="0"/>
              </a:rPr>
              <a:t>в.“Учителско дело“</a:t>
            </a:r>
            <a:endParaRPr lang="ru-RU" sz="25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endParaRPr lang="bg-BG" sz="25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bg-BG" sz="25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"Професионална библиотека“</a:t>
            </a:r>
          </a:p>
          <a:p>
            <a:endParaRPr lang="bg-BG" sz="25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bg-BG" sz="25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Бюлетин </a:t>
            </a:r>
            <a:r>
              <a:rPr lang="bg-BG" sz="25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 ИК на </a:t>
            </a:r>
            <a:r>
              <a:rPr lang="bg-BG" sz="25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СБУ</a:t>
            </a:r>
            <a:endParaRPr lang="en-US" sz="25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89252"/>
            <a:ext cx="3867150" cy="2174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2" y="3284984"/>
            <a:ext cx="4500037" cy="31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Syndica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0728"/>
            <a:ext cx="9144000" cy="585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45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РЕЗОЛЮЦИИ </a:t>
            </a: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НА</a:t>
            </a:r>
            <a:r>
              <a:rPr lang="bg-BG" b="1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 СБУ:</a:t>
            </a:r>
          </a:p>
          <a:p>
            <a:pPr marL="0" indent="0" algn="ctr">
              <a:buNone/>
            </a:pPr>
            <a:endParaRPr lang="bg-BG" b="1" u="sng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0"/>
            <a:r>
              <a:rPr lang="bg-BG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За </a:t>
            </a:r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квалификацията и кариерното развитие на педагогическите кадри</a:t>
            </a:r>
          </a:p>
          <a:p>
            <a:pPr lvl="0"/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За модернизация на подготовката на учителските кадри</a:t>
            </a:r>
          </a:p>
          <a:p>
            <a:pPr lvl="0"/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За устойчивото развитие на системата на средното образование</a:t>
            </a:r>
          </a:p>
          <a:p>
            <a:pPr lvl="0"/>
            <a:r>
              <a:rPr lang="bg-BG" b="1" dirty="0">
                <a:solidFill>
                  <a:schemeClr val="tx2"/>
                </a:solidFill>
                <a:latin typeface="Calibri Light" panose="020F0302020204030204" pitchFamily="34" charset="0"/>
              </a:rPr>
              <a:t>За развитието на учителската професия 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8362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79713" y="1916832"/>
            <a:ext cx="4594124" cy="5760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СИНДИКАТ НА БЪЛГАРСКИТЕ УЧИТЕЛИ</a:t>
            </a:r>
          </a:p>
          <a:p>
            <a:pPr algn="ctr"/>
            <a:r>
              <a:rPr lang="bg-BG" dirty="0" smtClean="0"/>
              <a:t>ОБРАЗОВАТЕЛНИ ПОЛИТИКИ</a:t>
            </a:r>
            <a:endParaRPr lang="bg-BG" dirty="0"/>
          </a:p>
        </p:txBody>
      </p:sp>
      <p:sp>
        <p:nvSpPr>
          <p:cNvPr id="3" name="Rounded Rectangle 2"/>
          <p:cNvSpPr/>
          <p:nvPr/>
        </p:nvSpPr>
        <p:spPr>
          <a:xfrm>
            <a:off x="1187624" y="3068960"/>
            <a:ext cx="1008112" cy="3600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КНСБ</a:t>
            </a:r>
            <a:endParaRPr lang="bg-BG" dirty="0"/>
          </a:p>
        </p:txBody>
      </p:sp>
      <p:cxnSp>
        <p:nvCxnSpPr>
          <p:cNvPr id="5" name="Straight Connector 4"/>
          <p:cNvCxnSpPr>
            <a:stCxn id="2" idx="1"/>
            <a:endCxn id="3" idx="0"/>
          </p:cNvCxnSpPr>
          <p:nvPr/>
        </p:nvCxnSpPr>
        <p:spPr>
          <a:xfrm flipH="1">
            <a:off x="1691680" y="2204864"/>
            <a:ext cx="288033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2"/>
            <a:endCxn id="2075" idx="0"/>
          </p:cNvCxnSpPr>
          <p:nvPr/>
        </p:nvCxnSpPr>
        <p:spPr>
          <a:xfrm flipH="1">
            <a:off x="1295636" y="3429000"/>
            <a:ext cx="39604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75" idx="3"/>
            <a:endCxn id="2083" idx="1"/>
          </p:cNvCxnSpPr>
          <p:nvPr/>
        </p:nvCxnSpPr>
        <p:spPr>
          <a:xfrm>
            <a:off x="2195736" y="4941168"/>
            <a:ext cx="504054" cy="10261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14931" y="2469665"/>
            <a:ext cx="2" cy="5455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060" idx="2"/>
          </p:cNvCxnSpPr>
          <p:nvPr/>
        </p:nvCxnSpPr>
        <p:spPr>
          <a:xfrm>
            <a:off x="3214935" y="3429000"/>
            <a:ext cx="0" cy="2268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Arrow Connector 2057"/>
          <p:cNvCxnSpPr>
            <a:stCxn id="2" idx="3"/>
          </p:cNvCxnSpPr>
          <p:nvPr/>
        </p:nvCxnSpPr>
        <p:spPr>
          <a:xfrm>
            <a:off x="6573837" y="2204864"/>
            <a:ext cx="95049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Rounded Rectangle 2059"/>
          <p:cNvSpPr/>
          <p:nvPr/>
        </p:nvSpPr>
        <p:spPr>
          <a:xfrm>
            <a:off x="2699791" y="3036748"/>
            <a:ext cx="1030287" cy="39225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МОН</a:t>
            </a:r>
            <a:endParaRPr lang="bg-BG" dirty="0"/>
          </a:p>
        </p:txBody>
      </p:sp>
      <p:sp>
        <p:nvSpPr>
          <p:cNvPr id="2061" name="Rounded Rectangle 2060"/>
          <p:cNvSpPr/>
          <p:nvPr/>
        </p:nvSpPr>
        <p:spPr>
          <a:xfrm>
            <a:off x="6094530" y="3068960"/>
            <a:ext cx="1512168" cy="194688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dirty="0" smtClean="0"/>
              <a:t>БАН,</a:t>
            </a:r>
          </a:p>
          <a:p>
            <a:pPr algn="ctr"/>
            <a:r>
              <a:rPr lang="bg-BG" sz="1400" dirty="0" smtClean="0"/>
              <a:t>БПЦ</a:t>
            </a:r>
          </a:p>
          <a:p>
            <a:pPr algn="ctr"/>
            <a:r>
              <a:rPr lang="bg-BG" sz="1400" dirty="0" smtClean="0"/>
              <a:t>БАНИ,</a:t>
            </a:r>
          </a:p>
          <a:p>
            <a:pPr algn="ctr"/>
            <a:r>
              <a:rPr lang="bg-BG" sz="1400" dirty="0" smtClean="0"/>
              <a:t>ФОНДАЦИИТЕ </a:t>
            </a:r>
          </a:p>
          <a:p>
            <a:pPr algn="ctr"/>
            <a:r>
              <a:rPr lang="bg-BG" sz="1400" dirty="0" smtClean="0"/>
              <a:t>ФРИДРИХ ЕБЕРТ И</a:t>
            </a:r>
          </a:p>
          <a:p>
            <a:pPr algn="ctr"/>
            <a:r>
              <a:rPr lang="bg-BG" sz="1400" dirty="0" smtClean="0"/>
              <a:t>КОНРАД АДЕНАУЕР,</a:t>
            </a:r>
            <a:endParaRPr lang="bg-BG" sz="1400" dirty="0"/>
          </a:p>
        </p:txBody>
      </p:sp>
      <p:sp>
        <p:nvSpPr>
          <p:cNvPr id="2066" name="Rounded Rectangle 2065"/>
          <p:cNvSpPr/>
          <p:nvPr/>
        </p:nvSpPr>
        <p:spPr>
          <a:xfrm>
            <a:off x="7509542" y="1880827"/>
            <a:ext cx="1310929" cy="118813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200" b="1" dirty="0" smtClean="0"/>
              <a:t>ЕВРОПЕЙСКИ СИНДИКАЛЕН КОМИТЕТ ПО ОБРАЗОВАНИЕ</a:t>
            </a:r>
            <a:endParaRPr lang="bg-BG" sz="1200" b="1" dirty="0"/>
          </a:p>
        </p:txBody>
      </p:sp>
      <p:sp>
        <p:nvSpPr>
          <p:cNvPr id="2067" name="Rounded Rectangle 2066"/>
          <p:cNvSpPr/>
          <p:nvPr/>
        </p:nvSpPr>
        <p:spPr>
          <a:xfrm>
            <a:off x="3923928" y="3717032"/>
            <a:ext cx="1576985" cy="126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ОСТС</a:t>
            </a:r>
          </a:p>
          <a:p>
            <a:pPr algn="ctr"/>
            <a:r>
              <a:rPr lang="bg-BG" sz="1400" dirty="0" smtClean="0"/>
              <a:t>ОБЩЕСТВЕН СЪВЕТ</a:t>
            </a:r>
          </a:p>
          <a:p>
            <a:pPr algn="ctr"/>
            <a:r>
              <a:rPr lang="bg-BG" sz="1400" dirty="0" smtClean="0"/>
              <a:t>РАБОТНИ ГРУПИ</a:t>
            </a:r>
            <a:endParaRPr lang="bg-BG" sz="1400" dirty="0"/>
          </a:p>
        </p:txBody>
      </p:sp>
      <p:sp>
        <p:nvSpPr>
          <p:cNvPr id="2069" name="Rounded Rectangle 2068"/>
          <p:cNvSpPr/>
          <p:nvPr/>
        </p:nvSpPr>
        <p:spPr>
          <a:xfrm>
            <a:off x="467544" y="1916832"/>
            <a:ext cx="1008112" cy="5760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ПАНИО</a:t>
            </a:r>
            <a:endParaRPr lang="bg-BG" dirty="0"/>
          </a:p>
        </p:txBody>
      </p:sp>
      <p:cxnSp>
        <p:nvCxnSpPr>
          <p:cNvPr id="2071" name="Straight Arrow Connector 2070"/>
          <p:cNvCxnSpPr>
            <a:stCxn id="2069" idx="3"/>
            <a:endCxn id="2" idx="1"/>
          </p:cNvCxnSpPr>
          <p:nvPr/>
        </p:nvCxnSpPr>
        <p:spPr>
          <a:xfrm>
            <a:off x="1475656" y="2204864"/>
            <a:ext cx="50405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5" name="Rounded Rectangle 2074"/>
          <p:cNvSpPr/>
          <p:nvPr/>
        </p:nvSpPr>
        <p:spPr>
          <a:xfrm>
            <a:off x="395536" y="3717032"/>
            <a:ext cx="1800200" cy="2448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400" dirty="0" smtClean="0"/>
              <a:t>НАРОДНО СЪБРАНИЕ</a:t>
            </a:r>
          </a:p>
          <a:p>
            <a:pPr algn="ctr"/>
            <a:r>
              <a:rPr lang="bg-BG" sz="1400" dirty="0" smtClean="0"/>
              <a:t>МС</a:t>
            </a:r>
          </a:p>
          <a:p>
            <a:pPr algn="ctr"/>
            <a:r>
              <a:rPr lang="bg-BG" sz="1400" dirty="0" smtClean="0"/>
              <a:t>НСТС</a:t>
            </a:r>
          </a:p>
          <a:p>
            <a:pPr algn="ctr"/>
            <a:r>
              <a:rPr lang="bg-BG" sz="1400" dirty="0" smtClean="0"/>
              <a:t>МТСП</a:t>
            </a:r>
          </a:p>
          <a:p>
            <a:pPr algn="ctr"/>
            <a:r>
              <a:rPr lang="bg-BG" sz="1400" dirty="0" smtClean="0"/>
              <a:t>МЗ</a:t>
            </a:r>
          </a:p>
          <a:p>
            <a:pPr algn="ctr"/>
            <a:r>
              <a:rPr lang="bg-BG" sz="1400" dirty="0" smtClean="0"/>
              <a:t>СОЦИАЛНО-ИКОНОМИЧЕСКИ СЪВЕТ</a:t>
            </a:r>
            <a:endParaRPr lang="bg-BG" sz="1400" dirty="0"/>
          </a:p>
        </p:txBody>
      </p:sp>
      <p:sp>
        <p:nvSpPr>
          <p:cNvPr id="2083" name="Rounded Rectangle 2082"/>
          <p:cNvSpPr/>
          <p:nvPr/>
        </p:nvSpPr>
        <p:spPr>
          <a:xfrm>
            <a:off x="2699790" y="5697252"/>
            <a:ext cx="4349292" cy="540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/>
              <a:t>ЗАКОНОДАТЕЛНИ И  ПОДЗАКОНОВИ ИНИЦИАТИВИ</a:t>
            </a:r>
            <a:endParaRPr lang="bg-BG" dirty="0"/>
          </a:p>
        </p:txBody>
      </p:sp>
      <p:cxnSp>
        <p:nvCxnSpPr>
          <p:cNvPr id="2099" name="Straight Arrow Connector 2098"/>
          <p:cNvCxnSpPr>
            <a:stCxn id="2061" idx="2"/>
            <a:endCxn id="2061" idx="2"/>
          </p:cNvCxnSpPr>
          <p:nvPr/>
        </p:nvCxnSpPr>
        <p:spPr>
          <a:xfrm>
            <a:off x="6850614" y="501584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8" name="Straight Arrow Connector 2127"/>
          <p:cNvCxnSpPr/>
          <p:nvPr/>
        </p:nvCxnSpPr>
        <p:spPr>
          <a:xfrm flipH="1">
            <a:off x="3730078" y="32489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1" name="Straight Arrow Connector 2130"/>
          <p:cNvCxnSpPr/>
          <p:nvPr/>
        </p:nvCxnSpPr>
        <p:spPr>
          <a:xfrm>
            <a:off x="4594174" y="3248980"/>
            <a:ext cx="0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7" name="Straight Connector 2136"/>
          <p:cNvCxnSpPr/>
          <p:nvPr/>
        </p:nvCxnSpPr>
        <p:spPr>
          <a:xfrm flipH="1">
            <a:off x="4514801" y="2750586"/>
            <a:ext cx="23506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9" name="Straight Arrow Connector 2138"/>
          <p:cNvCxnSpPr/>
          <p:nvPr/>
        </p:nvCxnSpPr>
        <p:spPr>
          <a:xfrm flipV="1">
            <a:off x="4514801" y="2492896"/>
            <a:ext cx="0" cy="249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1" name="Straight Arrow Connector 2140"/>
          <p:cNvCxnSpPr>
            <a:endCxn id="2061" idx="0"/>
          </p:cNvCxnSpPr>
          <p:nvPr/>
        </p:nvCxnSpPr>
        <p:spPr>
          <a:xfrm flipH="1">
            <a:off x="6850614" y="2750586"/>
            <a:ext cx="14810" cy="318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88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60" grpId="0" animBg="1"/>
      <p:bldP spid="2061" grpId="0" animBg="1"/>
      <p:bldP spid="2066" grpId="0" animBg="1"/>
      <p:bldP spid="2067" grpId="0" animBg="1"/>
      <p:bldP spid="2069" grpId="0" animBg="1"/>
      <p:bldP spid="2075" grpId="0" animBg="1"/>
      <p:bldP spid="20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811" y="914914"/>
            <a:ext cx="864096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g-BG" sz="3000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Реализирани политики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1.Безплатни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учебници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2.Безплатен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транспорт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3.Безплатна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храна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4.Целодневна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организация на учебния процес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5.Извънкласни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и извънучилищни дейности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6.Подпомагане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 социално слабите в началото на учебната година </a:t>
            </a:r>
            <a:endParaRPr lang="ru-RU" sz="22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І клас)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7.Детски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надбавки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8.Грижа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за материално-техническата база ( 25 лв. на ученик)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9.Средства за финансиране на целодневната организация </a:t>
            </a:r>
            <a:endParaRPr lang="ru-R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000760"/>
            <a:ext cx="8352928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tx2"/>
              </a:solidFill>
            </a:endParaRPr>
          </a:p>
          <a:p>
            <a:pPr algn="ctr"/>
            <a:r>
              <a:rPr lang="bg-BG" sz="3000" b="1" u="sng" dirty="0">
                <a:solidFill>
                  <a:schemeClr val="tx2"/>
                </a:solidFill>
                <a:latin typeface="Calibri Light" panose="020F0302020204030204" pitchFamily="34" charset="0"/>
              </a:rPr>
              <a:t>Реализирани политики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10.«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Средищни училища» и «Защитени училища». Въвеждане на «малки училища». Прегрупиране на общините при прилагане на ЕРС в 7 групи, с оглед по-оптимално и по-справедливо </a:t>
            </a:r>
            <a:r>
              <a:rPr lang="ru-RU" sz="2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финансиране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  <a:endParaRPr lang="ru-RU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11.Допълнително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финансиране 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на образователния процес чрез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проекти и програми</a:t>
            </a: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12.Задължителна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подготовка на децата две години преди постъпването им в Първи клас </a:t>
            </a: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13.Проектът на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СБУ – КНСБ – </a:t>
            </a: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МОН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:”Моето първо работно място”</a:t>
            </a: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14.Отпадането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на учениците</a:t>
            </a: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15.Насилието </a:t>
            </a:r>
            <a:r>
              <a:rPr lang="ru-RU" sz="2200" b="1" dirty="0">
                <a:solidFill>
                  <a:schemeClr val="tx2"/>
                </a:solidFill>
                <a:latin typeface="Calibri Light" panose="020F0302020204030204" pitchFamily="34" charset="0"/>
              </a:rPr>
              <a:t>върху учителите. Изследване на Европейския комитет по образование</a:t>
            </a:r>
          </a:p>
          <a:p>
            <a:pPr>
              <a:spcBef>
                <a:spcPts val="600"/>
              </a:spcBef>
            </a:pPr>
            <a:r>
              <a:rPr lang="ru-RU" sz="2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16.Професионалното образование</a:t>
            </a:r>
            <a:endParaRPr lang="en-US" sz="22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8591" y="-1348532"/>
            <a:ext cx="1030835" cy="62201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179512" y="3068960"/>
            <a:ext cx="2016224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ПОДГОТОВКАТА НА УЧИТЕЛИТЕ ВЪВ </a:t>
            </a:r>
            <a:r>
              <a:rPr lang="ru-RU" b="1" dirty="0" smtClean="0"/>
              <a:t>ВУЗ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И РАБОТАТА С МЛАДИТЕ УЧИТЕЛИ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11760" y="3068960"/>
            <a:ext cx="2232248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g-BG" b="1" dirty="0"/>
              <a:t>ПРОФЕСИОНАЛНА КВАЛИФИКАЦИЯ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37904" y="3068960"/>
            <a:ext cx="1938351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/>
              <a:t>КАРИЕРНО РАЗВИТИЕ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92280" y="3068960"/>
            <a:ext cx="1872208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/>
              <a:t>ПОПУЛЯРИЗИРАНЕ НА ВОДЕЩИ ПЕДАГОГИЧЕСКИ ПРАКТИКИ И </a:t>
            </a:r>
            <a:r>
              <a:rPr lang="ru-RU" sz="1400" b="1" dirty="0" smtClean="0"/>
              <a:t>ИНФОРМАЦИОНО </a:t>
            </a:r>
            <a:r>
              <a:rPr lang="ru-RU" sz="1400" b="1" dirty="0"/>
              <a:t>ОБЕЗПЕЧАВАНЕ</a:t>
            </a:r>
            <a:endParaRPr lang="bg-BG" sz="1400" b="1" dirty="0"/>
          </a:p>
        </p:txBody>
      </p:sp>
    </p:spTree>
    <p:extLst>
      <p:ext uri="{BB962C8B-B14F-4D97-AF65-F5344CB8AC3E}">
        <p14:creationId xmlns:p14="http://schemas.microsoft.com/office/powerpoint/2010/main" val="3409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1997839"/>
            <a:ext cx="903649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ПОДГОТОВКАТА НА УЧИТЕЛИТЕ ВЪВ ВУЗ </a:t>
            </a:r>
            <a:endParaRPr lang="ru-RU" sz="28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И РАБОТАТА С МЛАДИТЕ УЧИТЕЛИ – </a:t>
            </a:r>
            <a:endParaRPr lang="ru-RU" sz="28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КЛЮЧОВ ПРОБЛЕМ </a:t>
            </a:r>
            <a:endParaRPr lang="ru-RU" sz="28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endParaRPr lang="ru-RU" sz="28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ЗА </a:t>
            </a:r>
            <a:r>
              <a:rPr lang="ru-RU" sz="28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БЪЛГАРСКАТА ОБРАЗОВАТЕЛНА СИСТЕМА</a:t>
            </a:r>
          </a:p>
          <a:p>
            <a:pPr algn="ctr"/>
            <a:endParaRPr lang="ru-RU" sz="28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r>
              <a:rPr lang="ru-RU" dirty="0" smtClean="0"/>
              <a:t> 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296" y="1342509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ПРЕДЛОЖЕНИЯ НА СБУ,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ПРИЕТИ В СТРАТЕГИЯ ЗА РАЗВИТИЕ НА ПЕДАГОГИЧЕСКИТЕ КАДРИ  И СВЪРЗАНИ С</a:t>
            </a:r>
            <a:r>
              <a:rPr lang="ru-RU" dirty="0" smtClean="0"/>
              <a:t>: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512" y="2348880"/>
            <a:ext cx="8820472" cy="4102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solidFill>
                  <a:schemeClr val="tx2"/>
                </a:solidFill>
              </a:rPr>
              <a:t>Ангажиментите на висшите училища към обучението и подготовката на бъдещите учители;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chemeClr val="tx2"/>
                </a:solidFill>
              </a:rPr>
              <a:t>- Възможностите за професионално-творческо развитие и кариерно израстване на педагогическите кадри;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chemeClr val="tx2"/>
                </a:solidFill>
              </a:rPr>
              <a:t>- Развитието на система за продължаваща квалификация на учителите;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chemeClr val="tx2"/>
                </a:solidFill>
              </a:rPr>
              <a:t>- Създаването на добри и мотивиращи условия за привличане, задържане и развитие на млади педагогически кадри в системата;</a:t>
            </a:r>
          </a:p>
          <a:p>
            <a:pPr>
              <a:lnSpc>
                <a:spcPct val="150000"/>
              </a:lnSpc>
            </a:pPr>
            <a:r>
              <a:rPr lang="ru-RU" sz="2200" dirty="0">
                <a:solidFill>
                  <a:schemeClr val="tx2"/>
                </a:solidFill>
              </a:rPr>
              <a:t>- Развитие на наставничеството.</a:t>
            </a:r>
          </a:p>
        </p:txBody>
      </p:sp>
    </p:spTree>
    <p:extLst>
      <p:ext uri="{BB962C8B-B14F-4D97-AF65-F5344CB8AC3E}">
        <p14:creationId xmlns:p14="http://schemas.microsoft.com/office/powerpoint/2010/main" val="31341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</TotalTime>
  <Words>1024</Words>
  <Application>Microsoft Office PowerPoint</Application>
  <PresentationFormat>On-screen Show (4:3)</PresentationFormat>
  <Paragraphs>178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ПРОФЕСИОНАЛНА КВАЛИФИКАЦИЯ НА ПЕДАГОГИЧЕСКИТЕ КАДРИ </vt:lpstr>
      <vt:lpstr>  ПРОФЕСИОНАЛНА КВАЛИФИКАЦИЯ НА ПЕДАГОГИЧЕСКИТЕ КАДРИ </vt:lpstr>
      <vt:lpstr> ПРОФЕСИОНАЛНА КВАЛИФИКАЦИЯ НА ПЕДАГОГИЧЕСКИТЕ КАДРИ </vt:lpstr>
      <vt:lpstr>PowerPoint Presentation</vt:lpstr>
      <vt:lpstr> ПРОФЕСИОНАЛНА КВАЛИФИКАЦИЯ НА ПЕДАГОГИЧЕСКИТЕ КАДРИ </vt:lpstr>
      <vt:lpstr>  ПРОФЕСИОНАЛНА КВАЛИФИКАЦИЯ НА ПЕДАГОГИЧЕСКИТЕ КАДРИ </vt:lpstr>
      <vt:lpstr>  ПРОФЕСИОНАЛНА КВАЛИФИКАЦИЯ НА ПЕДАГОГИЧЕСКИТЕ КАДРИ </vt:lpstr>
      <vt:lpstr> ПРОФЕСИОНАЛНА КВАЛИФИКАЦИЯ НА ПЕДАГОГИЧЕСКИТЕ КАДРИ </vt:lpstr>
      <vt:lpstr>  КАРИЕРНО РАЗВИТИЕ НА ПЕДАГОГИЧЕСКИТЕ КАДРИ </vt:lpstr>
      <vt:lpstr>  ПОПУЛЯРИЗИРАНЕТО НА ВОДЕЩИ ПЕДАГОГИЧЕСКИ ПРАКТИКИ И ИНФОРМАЦИОННОТО  ОБЕЗПЕЧАВАНЕ НА УЧИТЕЛИТЕ 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pcuser</dc:creator>
  <cp:lastModifiedBy>kraspopov</cp:lastModifiedBy>
  <cp:revision>149</cp:revision>
  <dcterms:created xsi:type="dcterms:W3CDTF">2015-11-05T10:09:36Z</dcterms:created>
  <dcterms:modified xsi:type="dcterms:W3CDTF">2015-12-17T04:45:46Z</dcterms:modified>
</cp:coreProperties>
</file>