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BC34C0-9CF2-471B-AE97-12D602B92379}" type="datetimeFigureOut">
              <a:rPr lang="bg-BG" smtClean="0"/>
              <a:pPr/>
              <a:t>8.9.2014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1D0E06-70EA-4B36-BC5C-ECAFFE8A6821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341181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Единство на училищната, извънкласната и извънучилищната </a:t>
            </a:r>
            <a:r>
              <a:rPr lang="bg-BG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дейност за </a:t>
            </a:r>
            <a:r>
              <a:rPr lang="bg-BG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устойчиво и качествено обучение и възпитание </a:t>
            </a:r>
            <a:r>
              <a:rPr lang="bg-BG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bg-BG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децата и учениците</a:t>
            </a:r>
            <a:r>
              <a:rPr lang="bg-BG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3200" dirty="0">
                <a:latin typeface="Times New Roman" pitchFamily="18" charset="0"/>
                <a:cs typeface="Times New Roman" pitchFamily="18" charset="0"/>
              </a:rPr>
            </a:br>
            <a:endParaRPr lang="bg-BG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49080"/>
            <a:ext cx="7772400" cy="1224135"/>
          </a:xfrm>
        </p:spPr>
        <p:txBody>
          <a:bodyPr>
            <a:normAutofit/>
          </a:bodyPr>
          <a:lstStyle/>
          <a:p>
            <a:pPr algn="r"/>
            <a:endParaRPr lang="bg-BG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bg-BG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ик</a:t>
            </a:r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.н ЯНКА ТАКЕВА</a:t>
            </a:r>
          </a:p>
          <a:p>
            <a:pPr algn="r"/>
            <a:r>
              <a:rPr lang="bg-BG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ПРЕДСЕДАТЕЛ НА СБУ</a:t>
            </a:r>
            <a:endParaRPr lang="bg-BG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VII</a:t>
            </a:r>
            <a:r>
              <a:rPr lang="bg-BG" sz="2400" b="1" dirty="0" smtClean="0">
                <a:solidFill>
                  <a:schemeClr val="tx1"/>
                </a:solidFill>
              </a:rPr>
              <a:t>. Особености на провеждането на ИИД:</a:t>
            </a:r>
            <a:endParaRPr lang="bg-BG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bg-BG" dirty="0" smtClean="0"/>
              <a:t>отсъствие на твърда регламентация, възможности да се прилага творческа свобода, максимално разчитайки на инициативата на самите деца, свободата на избора от тяхна страна на формите, методите и средствата за водене на ИИД;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голяма отговорност на педагога в  необходимостта сам да разработва направленията на ИИД и да формира съдържание без опора на базови планове и програми;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отсъствие на контрол върху резултатите, което от една страна затруднява оценката на качеството и ефективността, но от друга - позволява по-естествена обстановка и подпомага неформалното общуване.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VIII</a:t>
            </a:r>
            <a:r>
              <a:rPr lang="bg-BG" b="1" dirty="0" smtClean="0">
                <a:solidFill>
                  <a:schemeClr val="tx1"/>
                </a:solidFill>
              </a:rPr>
              <a:t>. Роля на извънкласната и извънучилищната дейност</a:t>
            </a: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bg-BG" i="1" dirty="0" smtClean="0"/>
              <a:t> </a:t>
            </a:r>
            <a:r>
              <a:rPr lang="bg-BG" b="1" i="1" dirty="0" smtClean="0"/>
              <a:t>Ключови моменти:</a:t>
            </a:r>
            <a:endParaRPr lang="bg-BG" b="1" dirty="0" smtClean="0"/>
          </a:p>
          <a:p>
            <a:pPr lvl="0" algn="just"/>
            <a:r>
              <a:rPr lang="bg-BG" dirty="0" smtClean="0"/>
              <a:t>средство за управление  и постигане на качествено образование;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служи за регулация на поставените образователни и възпитателни цели;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променя нагласи и практики така, че структурата училище да функционира по-добре;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подпомага развитието на личността на ученика</a:t>
            </a:r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6840760" cy="525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solidFill>
                  <a:schemeClr val="tx1"/>
                </a:solidFill>
              </a:rPr>
              <a:t>Специфични цели: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bg-BG" dirty="0" smtClean="0"/>
              <a:t>намаляване на отсъствията;</a:t>
            </a:r>
          </a:p>
          <a:p>
            <a:pPr lvl="0" algn="just"/>
            <a:r>
              <a:rPr lang="bg-BG" dirty="0" smtClean="0"/>
              <a:t>овладяване и превенция на агресията; </a:t>
            </a:r>
          </a:p>
          <a:p>
            <a:pPr lvl="0" algn="just"/>
            <a:r>
              <a:rPr lang="bg-BG" dirty="0" smtClean="0"/>
              <a:t>повишаване на грамотността;</a:t>
            </a:r>
          </a:p>
          <a:p>
            <a:pPr lvl="0" algn="just"/>
            <a:r>
              <a:rPr lang="bg-BG" dirty="0" smtClean="0"/>
              <a:t>подобряване на мотивацията; </a:t>
            </a:r>
          </a:p>
          <a:p>
            <a:pPr lvl="0" algn="just"/>
            <a:r>
              <a:rPr lang="bg-BG" dirty="0" smtClean="0"/>
              <a:t>подобряване на училищната среда;</a:t>
            </a:r>
          </a:p>
          <a:p>
            <a:pPr lvl="0" algn="just"/>
            <a:r>
              <a:rPr lang="bg-BG" dirty="0" smtClean="0"/>
              <a:t>мотивиране на творчески тип поведение ;</a:t>
            </a:r>
          </a:p>
          <a:p>
            <a:pPr lvl="0" algn="just"/>
            <a:r>
              <a:rPr lang="bg-BG" dirty="0" smtClean="0"/>
              <a:t>стимулиране личностното развитие на учениците в ежедневната ни работа.</a:t>
            </a:r>
          </a:p>
          <a:p>
            <a:pPr algn="just">
              <a:buNone/>
            </a:pPr>
            <a:r>
              <a:rPr lang="sr-Cyrl-CS" b="1" dirty="0" smtClean="0"/>
              <a:t> </a:t>
            </a:r>
            <a:endParaRPr lang="bg-BG" dirty="0" smtClean="0"/>
          </a:p>
          <a:p>
            <a:pPr algn="just">
              <a:buNone/>
            </a:pPr>
            <a:r>
              <a:rPr lang="sr-Cyrl-CS" b="1" dirty="0" smtClean="0"/>
              <a:t>		</a:t>
            </a:r>
            <a:r>
              <a:rPr lang="sr-Cyrl-CS" b="1" dirty="0" err="1" smtClean="0"/>
              <a:t>Водещи</a:t>
            </a:r>
            <a:r>
              <a:rPr lang="sr-Cyrl-CS" b="1" dirty="0" smtClean="0"/>
              <a:t> принципи:</a:t>
            </a:r>
            <a:r>
              <a:rPr lang="sr-Cyrl-CS" dirty="0" smtClean="0"/>
              <a:t> </a:t>
            </a:r>
            <a:r>
              <a:rPr lang="sr-Cyrl-CS" dirty="0" err="1" smtClean="0"/>
              <a:t>доброволност</a:t>
            </a:r>
            <a:r>
              <a:rPr lang="sr-Cyrl-CS" dirty="0" smtClean="0"/>
              <a:t>, прозрачност и </a:t>
            </a:r>
            <a:r>
              <a:rPr lang="sr-Cyrl-CS" dirty="0" err="1" smtClean="0"/>
              <a:t>публичност</a:t>
            </a:r>
            <a:endParaRPr lang="bg-BG" dirty="0" smtClean="0"/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IX</a:t>
            </a:r>
            <a:r>
              <a:rPr lang="bg-BG" sz="1800" b="1" dirty="0" smtClean="0">
                <a:solidFill>
                  <a:schemeClr val="tx1"/>
                </a:solidFill>
              </a:rPr>
              <a:t>. ПРИНЦИПИ НА ОРГАНИЗАЦИЯ НА ИЗВЪНКЛАСНАТА И ИЗВЪНУЧИЛИЩНАТА ДЕЙНОСТИ</a:t>
            </a:r>
            <a:endParaRPr lang="bg-BG" sz="1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bg-BG" b="1" dirty="0" smtClean="0"/>
              <a:t>		Извънкласната и извънучилищната дейности /ИИД/ са специфични по своите цели, задачи, съдържание и методика на провеждане. Те се ръководят от определени принципи на организация на извънкласната и извънучилищната дейности:</a:t>
            </a:r>
            <a:endParaRPr lang="bg-BG" b="1" i="1" dirty="0" smtClean="0"/>
          </a:p>
          <a:p>
            <a:pPr algn="just"/>
            <a:r>
              <a:rPr lang="x-none" b="1" i="1" smtClean="0"/>
              <a:t>Принцип на последователност и системност</a:t>
            </a:r>
            <a:r>
              <a:rPr lang="x-none" b="1" smtClean="0"/>
              <a:t> </a:t>
            </a:r>
            <a:r>
              <a:rPr lang="x-none" smtClean="0"/>
              <a:t>– ИИД е съобразена с образователните потребности, систематичността на изложение на материала и с интересите на ученика.</a:t>
            </a:r>
            <a:endParaRPr lang="bg-BG" dirty="0" smtClean="0"/>
          </a:p>
          <a:p>
            <a:pPr algn="just"/>
            <a:endParaRPr lang="bg-BG" dirty="0" smtClean="0"/>
          </a:p>
          <a:p>
            <a:pPr algn="just"/>
            <a:r>
              <a:rPr lang="bg-BG" b="1" i="1" dirty="0" smtClean="0"/>
              <a:t>Принцип на доброволността</a:t>
            </a:r>
            <a:r>
              <a:rPr lang="bg-BG" b="1" dirty="0" smtClean="0"/>
              <a:t> </a:t>
            </a:r>
            <a:r>
              <a:rPr lang="bg-BG" dirty="0" smtClean="0"/>
              <a:t>- учениците избират сами формата на занятия, която ги интересува. Това се отнася към факултативните познания, клубове, секции, групи по интереси, а също и към записването в извънучилищни образователни учреждения.</a:t>
            </a:r>
          </a:p>
          <a:p>
            <a:pPr algn="just"/>
            <a:endParaRPr lang="bg-BG" dirty="0" smtClean="0"/>
          </a:p>
          <a:p>
            <a:pPr algn="just"/>
            <a:r>
              <a:rPr lang="bg-BG" b="1" i="1" dirty="0" smtClean="0"/>
              <a:t>Принцип на обществената насоченост</a:t>
            </a:r>
            <a:r>
              <a:rPr lang="bg-BG" b="1" dirty="0" smtClean="0"/>
              <a:t> </a:t>
            </a:r>
            <a:r>
              <a:rPr lang="bg-BG" dirty="0" smtClean="0"/>
              <a:t>- дейността има обществено-значим характер, отговаря на актуални задачи за развитие на страната, свързана е с постижения на съвременната наука, техника, култура, изкуство.</a:t>
            </a:r>
          </a:p>
          <a:p>
            <a:pPr algn="just"/>
            <a:endParaRPr lang="bg-BG" dirty="0" smtClean="0"/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bg-BG" b="1" i="1" dirty="0" smtClean="0"/>
              <a:t>Принцип на инициативата и самодейността</a:t>
            </a:r>
            <a:r>
              <a:rPr lang="bg-BG" b="1" dirty="0" smtClean="0"/>
              <a:t> </a:t>
            </a:r>
            <a:r>
              <a:rPr lang="bg-BG" dirty="0" smtClean="0"/>
              <a:t>- ИИД отчита желанието на самите ученици, техните инициативни предложения.</a:t>
            </a:r>
          </a:p>
          <a:p>
            <a:pPr algn="just"/>
            <a:endParaRPr lang="bg-BG" i="1" dirty="0" smtClean="0"/>
          </a:p>
          <a:p>
            <a:pPr algn="just"/>
            <a:r>
              <a:rPr lang="bg-BG" b="1" i="1" dirty="0" smtClean="0"/>
              <a:t>Принцип на занимателност </a:t>
            </a:r>
            <a:r>
              <a:rPr lang="bg-BG" i="1" dirty="0" smtClean="0"/>
              <a:t>- </a:t>
            </a:r>
            <a:r>
              <a:rPr lang="bg-BG" dirty="0" smtClean="0"/>
              <a:t>използване на игровите, интерактивните и други форми и методи на работа, които ангажират, вкл. и емоционално, децата и учениците.</a:t>
            </a:r>
          </a:p>
          <a:p>
            <a:pPr algn="just">
              <a:buNone/>
            </a:pPr>
            <a:endParaRPr lang="bg-BG" dirty="0" smtClean="0"/>
          </a:p>
          <a:p>
            <a:pPr algn="just"/>
            <a:r>
              <a:rPr lang="bg-BG" b="1" i="1" dirty="0" smtClean="0"/>
              <a:t>Принципът на отчитането на възрастовите и индивидуалните особености на участниците</a:t>
            </a:r>
            <a:r>
              <a:rPr lang="bg-BG" b="1" dirty="0" smtClean="0"/>
              <a:t> </a:t>
            </a:r>
            <a:r>
              <a:rPr lang="bg-BG" b="1" i="1" dirty="0" smtClean="0"/>
              <a:t>и достъпност на материала</a:t>
            </a:r>
            <a:r>
              <a:rPr lang="bg-BG" b="1" dirty="0" smtClean="0"/>
              <a:t> </a:t>
            </a:r>
            <a:r>
              <a:rPr lang="bg-BG" dirty="0" smtClean="0"/>
              <a:t>се отразява в съдържанието, формите и методите на осъществяване на ИИД, в характера на взаимоотношенията между възпитатели и </a:t>
            </a:r>
            <a:r>
              <a:rPr lang="bg-BG" dirty="0" err="1" smtClean="0"/>
              <a:t>възпитаници</a:t>
            </a:r>
            <a:r>
              <a:rPr lang="bg-BG" dirty="0" smtClean="0"/>
              <a:t>. Материалът може да надхвърля учебната програма, но не и да превишава възрастовите особености на децата и учениците. Да се оценява интересът на децата и учениците и да се отчитат възможностите им.</a:t>
            </a:r>
          </a:p>
          <a:p>
            <a:pPr algn="just"/>
            <a:endParaRPr lang="bg-B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IX</a:t>
            </a:r>
            <a:r>
              <a:rPr lang="bg-BG" sz="2000" b="1" dirty="0" smtClean="0">
                <a:solidFill>
                  <a:schemeClr val="tx1"/>
                </a:solidFill>
              </a:rPr>
              <a:t>. ПРИНЦИПИ НА ОРГАНИЗАЦИЯ НА ИЗВЪНКЛАСНАТА И ИЗВЪНУЧИЛИЩНАТА ДЕЙНОСТИ</a:t>
            </a:r>
            <a:endParaRPr lang="bg-BG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IX</a:t>
            </a:r>
            <a:r>
              <a:rPr lang="bg-BG" sz="1800" b="1" dirty="0" smtClean="0">
                <a:solidFill>
                  <a:schemeClr val="tx1"/>
                </a:solidFill>
              </a:rPr>
              <a:t>. ПРИНЦИПИ НА ОРГАНИЗАЦИЯ НА ИЗВЪНКЛАСНАТА И ИЗВЪНУЧИЛИЩНАТА ДЕЙНОСТИ</a:t>
            </a:r>
            <a:endParaRPr lang="bg-BG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bg-BG" b="1" i="1" dirty="0" smtClean="0"/>
              <a:t>Принцип на отчитане на дидактическата връзка на теорията с практиката</a:t>
            </a:r>
            <a:r>
              <a:rPr lang="bg-BG" i="1" dirty="0" smtClean="0"/>
              <a:t>,</a:t>
            </a:r>
            <a:r>
              <a:rPr lang="bg-BG" dirty="0" smtClean="0"/>
              <a:t> което предполага умение у учениците за прилагат получените знания в учебния процес.</a:t>
            </a:r>
          </a:p>
          <a:p>
            <a:pPr algn="just"/>
            <a:endParaRPr lang="bg-BG" dirty="0" smtClean="0"/>
          </a:p>
          <a:p>
            <a:pPr algn="just"/>
            <a:r>
              <a:rPr lang="bg-BG" b="1" i="1" dirty="0" smtClean="0"/>
              <a:t>Принцип на непрекъснатост </a:t>
            </a:r>
            <a:r>
              <a:rPr lang="bg-BG" i="1" dirty="0" smtClean="0"/>
              <a:t>- </a:t>
            </a:r>
            <a:r>
              <a:rPr lang="bg-BG" dirty="0" smtClean="0"/>
              <a:t>необходимо през цялата учебна година да се провеждат ИИД.</a:t>
            </a:r>
          </a:p>
          <a:p>
            <a:pPr algn="just"/>
            <a:endParaRPr lang="bg-BG" dirty="0" smtClean="0"/>
          </a:p>
          <a:p>
            <a:pPr algn="just"/>
            <a:r>
              <a:rPr lang="bg-BG" i="1" dirty="0" smtClean="0"/>
              <a:t>“</a:t>
            </a:r>
            <a:r>
              <a:rPr lang="bg-BG" b="1" i="1" dirty="0" smtClean="0"/>
              <a:t>Неписан” принцип</a:t>
            </a:r>
            <a:r>
              <a:rPr lang="bg-BG" b="1" dirty="0" smtClean="0"/>
              <a:t> </a:t>
            </a:r>
            <a:r>
              <a:rPr lang="bg-BG" b="1" i="1" dirty="0" smtClean="0"/>
              <a:t>на </a:t>
            </a:r>
            <a:r>
              <a:rPr lang="bg-BG" b="1" i="1" dirty="0" err="1" smtClean="0"/>
              <a:t>отдаденост</a:t>
            </a:r>
            <a:r>
              <a:rPr lang="bg-BG" b="1" dirty="0" smtClean="0"/>
              <a:t> </a:t>
            </a:r>
            <a:r>
              <a:rPr lang="bg-BG" dirty="0" smtClean="0"/>
              <a:t>- ако учениците виждат, че учителят е заинтересован, че обича работата си, то може да се разчита на тяхната поддръжка. Подготовката и провеждането на ИИД поставя високи изисквания към учителя. Необходимо е да бъдат заинтересовани учениците, да им се помага да преодоляват трудностите, да ги сплотяват, да знаят, че винаги са очаквани в училище за съвместни занимателни, творчески и успешни дела.</a:t>
            </a:r>
          </a:p>
          <a:p>
            <a:pPr algn="just"/>
            <a:endParaRPr lang="bg-BG" dirty="0" smtClean="0"/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IX</a:t>
            </a:r>
            <a:r>
              <a:rPr lang="bg-BG" sz="1800" b="1" dirty="0" smtClean="0">
                <a:solidFill>
                  <a:schemeClr val="tx1"/>
                </a:solidFill>
              </a:rPr>
              <a:t>. ПРИНЦИПИ НА ОРГАНИЗАЦИЯ НА ИЗВЪНКЛАСНАТА И ИЗВЪНУЧИЛИЩНАТА ДЕЙНОСТИ</a:t>
            </a:r>
            <a:endParaRPr lang="bg-BG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g-BG" b="1" i="1" dirty="0" smtClean="0"/>
              <a:t>Други принципи:</a:t>
            </a:r>
            <a:r>
              <a:rPr lang="bg-BG" b="1" dirty="0" smtClean="0"/>
              <a:t> </a:t>
            </a:r>
          </a:p>
          <a:p>
            <a:pPr lvl="0"/>
            <a:r>
              <a:rPr lang="bg-BG" dirty="0" smtClean="0"/>
              <a:t>Ориентираност към личността</a:t>
            </a:r>
          </a:p>
          <a:p>
            <a:pPr lvl="0"/>
            <a:r>
              <a:rPr lang="bg-BG" dirty="0" smtClean="0"/>
              <a:t>Равен достъп и равни права на всички ученици</a:t>
            </a:r>
          </a:p>
          <a:p>
            <a:pPr lvl="0"/>
            <a:r>
              <a:rPr lang="bg-BG" dirty="0" smtClean="0"/>
              <a:t>Комфортност</a:t>
            </a:r>
          </a:p>
          <a:p>
            <a:pPr lvl="0"/>
            <a:r>
              <a:rPr lang="bg-BG" dirty="0" smtClean="0"/>
              <a:t>Сътрудничество</a:t>
            </a:r>
          </a:p>
          <a:p>
            <a:pPr lvl="0"/>
            <a:r>
              <a:rPr lang="bg-BG" dirty="0" smtClean="0"/>
              <a:t>Отговорност</a:t>
            </a:r>
          </a:p>
          <a:p>
            <a:pPr lvl="0"/>
            <a:r>
              <a:rPr lang="bg-BG" dirty="0" smtClean="0"/>
              <a:t>Гъвкавост</a:t>
            </a:r>
          </a:p>
          <a:p>
            <a:pPr lvl="0"/>
            <a:r>
              <a:rPr lang="bg-BG" dirty="0" smtClean="0"/>
              <a:t>Единство в многообразието</a:t>
            </a:r>
          </a:p>
          <a:p>
            <a:pPr lvl="0"/>
            <a:r>
              <a:rPr lang="bg-BG" dirty="0" smtClean="0"/>
              <a:t>Новаторство</a:t>
            </a:r>
          </a:p>
          <a:p>
            <a:pPr lvl="0"/>
            <a:r>
              <a:rPr lang="bg-BG" dirty="0" smtClean="0"/>
              <a:t>Занимателност</a:t>
            </a:r>
          </a:p>
          <a:p>
            <a:pPr lvl="0"/>
            <a:r>
              <a:rPr lang="bg-BG" dirty="0" smtClean="0"/>
              <a:t>Автономност</a:t>
            </a:r>
          </a:p>
          <a:p>
            <a:pPr lvl="0"/>
            <a:r>
              <a:rPr lang="bg-BG" dirty="0" smtClean="0"/>
              <a:t>Отчетност</a:t>
            </a:r>
          </a:p>
          <a:p>
            <a:pPr lvl="0"/>
            <a:r>
              <a:rPr lang="bg-BG" dirty="0" err="1" smtClean="0"/>
              <a:t>Самодеятелност</a:t>
            </a:r>
            <a:endParaRPr lang="bg-BG" dirty="0" smtClean="0"/>
          </a:p>
          <a:p>
            <a:pPr lvl="0"/>
            <a:r>
              <a:rPr lang="bg-BG" dirty="0" smtClean="0"/>
              <a:t>Ефективност</a:t>
            </a:r>
          </a:p>
          <a:p>
            <a:pPr lvl="0"/>
            <a:r>
              <a:rPr lang="bg-BG" dirty="0" smtClean="0"/>
              <a:t>Законосъобразност</a:t>
            </a:r>
            <a:endParaRPr lang="bg-B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</a:t>
            </a:r>
            <a:r>
              <a:rPr lang="bg-BG" b="1" dirty="0" smtClean="0">
                <a:solidFill>
                  <a:schemeClr val="tx1"/>
                </a:solidFill>
              </a:rPr>
              <a:t>. Приоритетни направления на ИИД: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bg-BG" dirty="0" smtClean="0"/>
              <a:t>Запазване и развиване таланта на всеки ученик, така че да живее пълноценно, да придобива нови знания и умения и да израства като самостоятелна, мислеща и социално отговорна личност.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Стимулиране на творческата активност на учениците и развитие на техните интереси и възможности.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Създаване на условия за публична изява, инициатива и творчество.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Удовлетворяване на специфичните потребности на учениците и нарастващата взискателност на родителите.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Подобряване на работата с ученици с емоционални и интелектуални затруднения и с децата в риск.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</a:t>
            </a:r>
            <a:r>
              <a:rPr lang="bg-BG" b="1" dirty="0" smtClean="0">
                <a:solidFill>
                  <a:schemeClr val="tx1"/>
                </a:solidFill>
              </a:rPr>
              <a:t>. Приоритетни направления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bg-BG" dirty="0" smtClean="0"/>
              <a:t>Използване възможностите на Националните програми на Министерството на образованието и науката за развитие на средното образование, на европейски оперативни програми, за разнообразяване извънкласната и извънучилищна дейност чрез участие в международни, национални, общински и училищни проекти.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Задълбочаване на контактите с обществени неправителствени организации и с държавни институции.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Привличане на допълнителни източници за подпомагане на училищните дейности.</a:t>
            </a:r>
          </a:p>
          <a:p>
            <a:pPr lvl="0" algn="just"/>
            <a:endParaRPr lang="bg-BG" dirty="0" smtClean="0"/>
          </a:p>
          <a:p>
            <a:pPr algn="just"/>
            <a:r>
              <a:rPr lang="bg-BG" dirty="0" smtClean="0"/>
              <a:t>Усъвършенстване на методите за организиране работата на педагога за различни видове дейност, осигуряваща необходимите условия за социализация на личността в извънучебното време.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Усъвършенстване и представяне на добри педагогически практики за работа с децата и учениците.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Развиване форми на ученическо самоуправление.</a:t>
            </a: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b="1" dirty="0" smtClean="0"/>
              <a:t>I</a:t>
            </a:r>
            <a:r>
              <a:rPr lang="bg-BG" b="1" dirty="0" smtClean="0"/>
              <a:t>. КАКВО Е УЧЕНЕТО?</a:t>
            </a:r>
            <a:endParaRPr lang="bg-BG" dirty="0" smtClean="0"/>
          </a:p>
          <a:p>
            <a:pPr algn="just">
              <a:buNone/>
            </a:pPr>
            <a:r>
              <a:rPr lang="bg-BG" dirty="0" smtClean="0"/>
              <a:t>		Дефинирано като усвояване, разбиране и развитие на знания, умения и отношения.</a:t>
            </a:r>
          </a:p>
          <a:p>
            <a:pPr algn="just">
              <a:buNone/>
            </a:pPr>
            <a:endParaRPr lang="bg-BG" dirty="0" smtClean="0"/>
          </a:p>
          <a:p>
            <a:pPr algn="just">
              <a:buNone/>
            </a:pPr>
            <a:r>
              <a:rPr lang="en-US" sz="2200" b="1" dirty="0" smtClean="0"/>
              <a:t>II</a:t>
            </a:r>
            <a:r>
              <a:rPr lang="bg-BG" sz="2200" b="1" dirty="0" smtClean="0"/>
              <a:t>. ЗАЩО Е НЕОБХОДИМА ИЗВЪНКЛАСНАТА И ИЗВЪНУЧИЛИЩНАТА ДЕЙНОСТ?</a:t>
            </a:r>
          </a:p>
          <a:p>
            <a:pPr algn="just">
              <a:buNone/>
            </a:pPr>
            <a:r>
              <a:rPr lang="bg-BG" dirty="0" smtClean="0"/>
              <a:t>		Възпитанието, образованието и развитието на личността се осъществяват по различни пътища и изключително важен сред тях са извънкласната и извънучилищната дейност /ИИД/.</a:t>
            </a:r>
          </a:p>
          <a:p>
            <a:pPr algn="just"/>
            <a:r>
              <a:rPr lang="bg-BG" dirty="0" smtClean="0"/>
              <a:t>ИИД осигуряват по-тясна връзка на училището с живота.</a:t>
            </a:r>
          </a:p>
          <a:p>
            <a:pPr algn="just"/>
            <a:r>
              <a:rPr lang="bg-BG" dirty="0" smtClean="0"/>
              <a:t>Подпомагат социалната интеграция на децата и учениците.</a:t>
            </a:r>
          </a:p>
          <a:p>
            <a:pPr algn="just"/>
            <a:r>
              <a:rPr lang="bg-BG" dirty="0" smtClean="0"/>
              <a:t>Помагат на училището да изпълни със съдържание и да изпълнява целите на гражданското образование.</a:t>
            </a:r>
          </a:p>
          <a:p>
            <a:pPr algn="just"/>
            <a:r>
              <a:rPr lang="bg-BG" dirty="0" smtClean="0"/>
              <a:t>Допълват знанията.</a:t>
            </a:r>
          </a:p>
          <a:p>
            <a:pPr algn="just"/>
            <a:r>
              <a:rPr lang="bg-BG" dirty="0" smtClean="0"/>
              <a:t>Засилват възпитателната функция на образованието и компенсират в някаква степен нейното недостатъчно развитие или липсата й.</a:t>
            </a:r>
          </a:p>
          <a:p>
            <a:pPr algn="just"/>
            <a:r>
              <a:rPr lang="bg-BG" dirty="0" smtClean="0"/>
              <a:t>Подпомагат преодоляването на основни проблеми на образователно-възпитателния процес, като: ниска мотивация за учене, голям брой отсъствия, растяща агресия сред учениците и др.</a:t>
            </a:r>
          </a:p>
          <a:p>
            <a:pPr algn="just"/>
            <a:r>
              <a:rPr lang="bg-BG" dirty="0" smtClean="0"/>
              <a:t>Образователно-възпитателният процес по своята същност е единен и се осъществява както чрез обучението, така и чрез извънучебните дейности.</a:t>
            </a:r>
          </a:p>
          <a:p>
            <a:pPr algn="just"/>
            <a:r>
              <a:rPr lang="bg-BG" dirty="0" smtClean="0"/>
              <a:t>Възраждането в съвременното училище на извънкласната и извънучилищната дейност се налага от принципа за пълнота на образованието.</a:t>
            </a:r>
          </a:p>
          <a:p>
            <a:pPr algn="just"/>
            <a:r>
              <a:rPr lang="bg-BG" dirty="0" smtClean="0"/>
              <a:t>Извънкласната и извънучилищната дейност /ИИД/, в съчетание с училищната дейност, осигурява единство, системност и непрекъснатост на образователно-възпитателния процес.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</a:t>
            </a:r>
            <a:r>
              <a:rPr lang="bg-BG" b="1" dirty="0" smtClean="0">
                <a:solidFill>
                  <a:schemeClr val="tx1"/>
                </a:solidFill>
              </a:rPr>
              <a:t>. Приоритетни направления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bg-BG" dirty="0" smtClean="0"/>
              <a:t>Привличане и оптимално мотивиране на учениците за участие в учебния процес и в извънкласни и извънучилищни дейности.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Популяризиране на постиженията на учениците и на учителите.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Подобряване имиджа на учебното заведение.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Увеличаване конкурентоспособността на учениците и подпомагане на тяхното професионално ориентиране.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Осмисляне на свободното време на учениците през учебната година и в периода на ваканциите с цел подобряване на изграждането на ключовите компетентности по смисъла на Европейската референтна рамка.</a:t>
            </a:r>
            <a:endParaRPr lang="bg-B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</a:t>
            </a:r>
            <a:r>
              <a:rPr lang="bg-BG" b="1" dirty="0" smtClean="0">
                <a:solidFill>
                  <a:schemeClr val="tx1"/>
                </a:solidFill>
              </a:rPr>
              <a:t>. Приоритетни направления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bg-BG" dirty="0" smtClean="0"/>
              <a:t>		В страните от ЕС се дефинират следните осем ключови компетентности:</a:t>
            </a:r>
          </a:p>
          <a:p>
            <a:pPr algn="just"/>
            <a:r>
              <a:rPr lang="bg-BG" dirty="0" smtClean="0"/>
              <a:t>комуникация на роден език;</a:t>
            </a:r>
          </a:p>
          <a:p>
            <a:pPr algn="just"/>
            <a:r>
              <a:rPr lang="bg-BG" dirty="0" smtClean="0"/>
              <a:t>комуникация на чужди езици;</a:t>
            </a:r>
          </a:p>
          <a:p>
            <a:pPr algn="just"/>
            <a:r>
              <a:rPr lang="bg-BG" dirty="0" smtClean="0"/>
              <a:t>математическа компетентност и основни познания в областта на природните науки и технологиите;</a:t>
            </a:r>
          </a:p>
          <a:p>
            <a:pPr algn="just"/>
            <a:r>
              <a:rPr lang="bg-BG" dirty="0" smtClean="0"/>
              <a:t>дигитална компетентност (информационни и комуникационни технологии);</a:t>
            </a:r>
          </a:p>
          <a:p>
            <a:pPr algn="just"/>
            <a:r>
              <a:rPr lang="bg-BG" dirty="0" smtClean="0"/>
              <a:t>умения за учене;</a:t>
            </a:r>
          </a:p>
          <a:p>
            <a:pPr algn="just"/>
            <a:r>
              <a:rPr lang="bg-BG" dirty="0" smtClean="0"/>
              <a:t>социални и граждански компетентности;</a:t>
            </a:r>
          </a:p>
          <a:p>
            <a:r>
              <a:rPr lang="bg-BG" dirty="0" smtClean="0"/>
              <a:t>инициативност и предприемачество /предприемчивост/;</a:t>
            </a:r>
          </a:p>
          <a:p>
            <a:pPr algn="just"/>
            <a:r>
              <a:rPr lang="bg-BG" dirty="0" smtClean="0"/>
              <a:t>културна </a:t>
            </a:r>
            <a:r>
              <a:rPr lang="bg-BG" dirty="0" err="1" smtClean="0"/>
              <a:t>осъзнатост</a:t>
            </a:r>
            <a:r>
              <a:rPr lang="bg-BG" dirty="0" smtClean="0"/>
              <a:t> и творчество  /компетентности в областта на културата и на творческите изяви/.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</a:t>
            </a:r>
            <a:r>
              <a:rPr lang="bg-BG" b="1" dirty="0" smtClean="0">
                <a:solidFill>
                  <a:schemeClr val="tx1"/>
                </a:solidFill>
              </a:rPr>
              <a:t>. Приоритетни направления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Разширяване на междуличностните връзки и отношения на учениците, както и на жизнения им опит.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Ангажиране на родителската общност при подготовката и провеждането на училищни и извънучилищни мероприятия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XI</a:t>
            </a:r>
            <a:r>
              <a:rPr lang="bg-BG" b="1" dirty="0" smtClean="0">
                <a:solidFill>
                  <a:schemeClr val="tx1"/>
                </a:solidFill>
              </a:rPr>
              <a:t>. Оси на дейности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24482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dirty="0" smtClean="0"/>
              <a:t>Непрекъсната квалификация на учителите</a:t>
            </a:r>
          </a:p>
          <a:p>
            <a:pPr lvl="0"/>
            <a:r>
              <a:rPr lang="bg-BG" dirty="0" smtClean="0"/>
              <a:t>Работа по програми и проекти</a:t>
            </a:r>
          </a:p>
          <a:p>
            <a:pPr lvl="0"/>
            <a:r>
              <a:rPr lang="bg-BG" dirty="0" smtClean="0"/>
              <a:t>Разработване на система от училищни тематични състезания, конкурси</a:t>
            </a:r>
          </a:p>
          <a:p>
            <a:pPr lvl="0"/>
            <a:r>
              <a:rPr lang="bg-BG" dirty="0" smtClean="0"/>
              <a:t>Естетизация на училищната среда</a:t>
            </a:r>
          </a:p>
          <a:p>
            <a:pPr lvl="0"/>
            <a:r>
              <a:rPr lang="bg-BG" dirty="0" smtClean="0"/>
              <a:t>Взаимодействие с институции, НПО, медии</a:t>
            </a:r>
          </a:p>
          <a:p>
            <a:pPr lvl="0"/>
            <a:r>
              <a:rPr lang="bg-BG" dirty="0" smtClean="0"/>
              <a:t>Споделяне на добри педагогически практики</a:t>
            </a:r>
          </a:p>
          <a:p>
            <a:endParaRPr lang="bg-BG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429001"/>
            <a:ext cx="556865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XII</a:t>
            </a:r>
            <a:r>
              <a:rPr lang="bg-BG" sz="2400" b="1" dirty="0" smtClean="0">
                <a:solidFill>
                  <a:schemeClr val="tx1"/>
                </a:solidFill>
              </a:rPr>
              <a:t>. Възможни проблеми на ИИД могат да бъдат свързани с</a:t>
            </a:r>
            <a:r>
              <a:rPr lang="bg-BG" sz="2400" dirty="0" smtClean="0">
                <a:solidFill>
                  <a:schemeClr val="tx1"/>
                </a:solidFill>
              </a:rPr>
              <a:t>:</a:t>
            </a:r>
            <a:r>
              <a:rPr lang="bg-BG" sz="2400" dirty="0" smtClean="0"/>
              <a:t/>
            </a:r>
            <a:br>
              <a:rPr lang="bg-BG" sz="2400" dirty="0" smtClean="0"/>
            </a:b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bg-BG" dirty="0" smtClean="0"/>
              <a:t> Финансиране - роля на МОН и на СБУ, осигуряване на единен разходен стандарт за извънучилищните педагогически </a:t>
            </a:r>
            <a:r>
              <a:rPr lang="bg-BG" dirty="0" err="1" smtClean="0"/>
              <a:t>учреждения</a:t>
            </a:r>
            <a:endParaRPr lang="en-US" dirty="0" smtClean="0"/>
          </a:p>
          <a:p>
            <a:pPr algn="just"/>
            <a:endParaRPr lang="bg-BG" dirty="0" smtClean="0"/>
          </a:p>
          <a:p>
            <a:pPr lvl="0" algn="just"/>
            <a:r>
              <a:rPr lang="bg-BG" dirty="0" smtClean="0"/>
              <a:t>Управление на делегирания бюджет</a:t>
            </a:r>
            <a:endParaRPr lang="en-US" dirty="0" smtClean="0"/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Подготвеност на кадрите</a:t>
            </a:r>
            <a:endParaRPr lang="en-US" dirty="0" smtClean="0"/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Нормативна база</a:t>
            </a:r>
            <a:endParaRPr lang="en-US" dirty="0" smtClean="0"/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Конкуренция за обхват на учениците между училищата и извънучилищните педагогически </a:t>
            </a:r>
            <a:r>
              <a:rPr lang="bg-BG" dirty="0" err="1" smtClean="0"/>
              <a:t>учреждения</a:t>
            </a:r>
            <a:r>
              <a:rPr lang="bg-BG" dirty="0" smtClean="0"/>
              <a:t> 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2400" b="1" dirty="0" smtClean="0">
                <a:solidFill>
                  <a:schemeClr val="tx1"/>
                </a:solidFill>
              </a:rPr>
              <a:t>Възможности за решаване на проблемите чрез:</a:t>
            </a:r>
            <a:endParaRPr lang="bg-BG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bg-BG" dirty="0" smtClean="0"/>
              <a:t>Колективно трудово договаряне</a:t>
            </a:r>
          </a:p>
          <a:p>
            <a:pPr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Осигуряване на единен разходен стандарт за извънучилищните педагогически </a:t>
            </a:r>
            <a:r>
              <a:rPr lang="bg-BG" dirty="0" err="1" smtClean="0"/>
              <a:t>учреждения</a:t>
            </a:r>
            <a:endParaRPr lang="bg-BG" dirty="0" smtClean="0"/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Засилване ролята на училищното настоятелство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Усъвършенстване на нормативната база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Повишаване квалификацията на учителите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Целодневната организация на учебния ден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Ролята на семейството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Повишаване на статуса и обществения авторитет на учителя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bg-BG" sz="2400" b="1" dirty="0" smtClean="0">
                <a:solidFill>
                  <a:schemeClr val="tx1"/>
                </a:solidFill>
              </a:rPr>
              <a:t>Значение на ИИД за учителите и училището:</a:t>
            </a:r>
            <a:endParaRPr lang="bg-BG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bg-BG" b="1" dirty="0" smtClean="0"/>
              <a:t>Ключови акценти:</a:t>
            </a:r>
          </a:p>
          <a:p>
            <a:pPr lvl="0" algn="just"/>
            <a:r>
              <a:rPr lang="bg-BG" dirty="0" smtClean="0"/>
              <a:t>Изграждане на умения и компетентности за системно прилагане на иновационни и мотивиращи педагогически практики.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Формулиране на конкретни инициативи за стимулиране и насърчаване развитието на учебното заведение с подкрепата на УН, НПО.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 Постигане на устойчивост на резултатите и тяхното мултиплициране чрез споделяне на опита и добрите практики.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Подобряване на психоклимата и намиране на отговори на специфични потребности на учебното заведение </a:t>
            </a:r>
            <a:r>
              <a:rPr lang="ru-RU" dirty="0" smtClean="0"/>
              <a:t>как, по какъв начин </a:t>
            </a:r>
            <a:r>
              <a:rPr lang="bg-BG" dirty="0" smtClean="0"/>
              <a:t>да се оптимизира работа и да се подобри качеството на учебно-възпитателния процес, така че училището да  се развива устойчиво.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Стимулиране на прилагането на иновации, обмен на информация, опит и добри практики.</a:t>
            </a:r>
          </a:p>
          <a:p>
            <a:pPr lvl="0" algn="just"/>
            <a:endParaRPr lang="bg-BG" dirty="0" smtClean="0"/>
          </a:p>
          <a:p>
            <a:pPr lvl="0" algn="just"/>
            <a:r>
              <a:rPr lang="bg-BG" dirty="0" smtClean="0"/>
              <a:t>Мотивиране на преподавателите да разпознават нуждата от собствено развитие, да работят в екип и дух на сътрудничество.</a:t>
            </a:r>
          </a:p>
          <a:p>
            <a:pPr lvl="0" algn="just">
              <a:buNone/>
            </a:pPr>
            <a:endParaRPr lang="bg-BG" dirty="0" smtClean="0"/>
          </a:p>
          <a:p>
            <a:pPr lvl="0" algn="just"/>
            <a:r>
              <a:rPr lang="bg-BG" dirty="0" smtClean="0"/>
              <a:t>Привличане на сътрудници и партньори в лицето на родители, институции и неправителствени организации за успешното развитие на училището и учениците.</a:t>
            </a:r>
            <a:endParaRPr lang="bg-BG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pPr algn="just">
              <a:buNone/>
            </a:pPr>
            <a:r>
              <a:rPr lang="bg-BG" dirty="0" smtClean="0"/>
              <a:t>		Общото взаимодействие на ИИД и училищната дейност водят до устойчиво и качествено обучение на децата и учениците - образование за личностно и социално развитие, което включва екологичните, социалните и икономическите измерения на развитието. Интегрира природозащитното, екологичното, здравното и гражданското образование в едно цяло и поставя акцент върху самия живот, което е своеобразна надежда и донякъде - гаранция за по-добро бъдеще.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bg-BG" sz="2800" b="1" dirty="0" smtClean="0"/>
          </a:p>
          <a:p>
            <a:pPr algn="ctr">
              <a:buNone/>
            </a:pPr>
            <a:r>
              <a:rPr lang="bg-BG" sz="2800" b="1" dirty="0" smtClean="0"/>
              <a:t>БЛАГОДАРЯ ЗА ВНИМАНИЕТО!</a:t>
            </a:r>
            <a:endParaRPr lang="bg-BG" sz="2800" dirty="0" smtClean="0"/>
          </a:p>
          <a:p>
            <a:pPr algn="ctr">
              <a:buNone/>
            </a:pPr>
            <a:r>
              <a:rPr lang="bg-BG" b="1" dirty="0" smtClean="0"/>
              <a:t> </a:t>
            </a:r>
          </a:p>
          <a:p>
            <a:pPr algn="ctr">
              <a:buNone/>
            </a:pPr>
            <a:endParaRPr lang="bg-BG" b="1" dirty="0" smtClean="0"/>
          </a:p>
          <a:p>
            <a:pPr algn="ctr">
              <a:buNone/>
            </a:pPr>
            <a:endParaRPr lang="bg-BG" b="1" dirty="0" smtClean="0"/>
          </a:p>
          <a:p>
            <a:pPr algn="ctr">
              <a:buNone/>
            </a:pPr>
            <a:endParaRPr lang="bg-BG" dirty="0" smtClean="0"/>
          </a:p>
          <a:p>
            <a:pPr algn="ctr">
              <a:buNone/>
            </a:pPr>
            <a:r>
              <a:rPr lang="bg-BG" b="1" dirty="0" smtClean="0"/>
              <a:t>Д.ИК.Н. ЯНКА ТАКЕВА</a:t>
            </a:r>
            <a:endParaRPr lang="bg-BG" dirty="0" smtClean="0"/>
          </a:p>
          <a:p>
            <a:pPr algn="ctr">
              <a:buNone/>
            </a:pPr>
            <a:r>
              <a:rPr lang="bg-BG" b="1" dirty="0" smtClean="0"/>
              <a:t>ПРЕДСЕДАТЕЛ НА СИНДИКАТА НА БЪЛГАРСКИТЕ УЧИТЕЛИ</a:t>
            </a:r>
            <a:endParaRPr lang="bg-BG" dirty="0" smtClean="0"/>
          </a:p>
          <a:p>
            <a:pPr algn="ctr">
              <a:buNone/>
            </a:pPr>
            <a:endParaRPr lang="bg-BG" b="1" dirty="0" smtClean="0"/>
          </a:p>
          <a:p>
            <a:pPr algn="ctr">
              <a:buNone/>
            </a:pPr>
            <a:endParaRPr lang="bg-BG" b="1" dirty="0" smtClean="0"/>
          </a:p>
          <a:p>
            <a:pPr algn="ctr">
              <a:buNone/>
            </a:pPr>
            <a:r>
              <a:rPr lang="en-US" b="1" dirty="0" smtClean="0"/>
              <a:t>SBU_CENTRALA@ABV.BG</a:t>
            </a:r>
            <a:endParaRPr lang="bg-BG" dirty="0" smtClean="0"/>
          </a:p>
          <a:p>
            <a:pPr algn="ctr"/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bg-BG" b="1" dirty="0" smtClean="0"/>
              <a:t>	Затова извънкласната и извънучилищната дейност е определяна като:</a:t>
            </a:r>
          </a:p>
          <a:p>
            <a:pPr algn="just">
              <a:buNone/>
            </a:pPr>
            <a:endParaRPr lang="bg-BG" b="1" dirty="0" smtClean="0"/>
          </a:p>
          <a:p>
            <a:pPr algn="just"/>
            <a:r>
              <a:rPr lang="bg-BG" dirty="0" smtClean="0"/>
              <a:t>възпитателна дейност, която се организира и осъществява в свободното от учебни занятия време в училище или от специално създадени за целта институции и създава условия и фактори за формирането и развитието на всяко дете. Учителят е в центъра и е основен фактор за качеството на ИИД;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неотменима част от учебния процес;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фактор за организиране на свободното време на учениците;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свързващ елемент и по-тясна връзка между училището и живота;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допълнително образование;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направление в социалното дело;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педагогика на свободното време.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bg-BG" b="1" dirty="0" smtClean="0"/>
              <a:t>		Съвременното виждане за реализиране на идеята за пълноценно използване на свободното време на учениците</a:t>
            </a:r>
            <a:r>
              <a:rPr lang="bg-BG" dirty="0" smtClean="0"/>
              <a:t> се базира на Конвенцията на ООН за правата на детето. Конвенцията определя главните направления за промяната чрез гарантиране правата на детето: на образование, насочено към развитие на личността, талантите, умствените и физическите способности до най-пълния им потенциал; на отдих и почивка, на участие в игри и дейности за отмора, подходящи за възрастта му, на свободно участие в културния живот и изкуствата; на сдружаване и свобода на мирни събрания; на подготовка за отговорен живот в свободно общество и др. Средство за решаване на посочените проблеми са извънкласната и извънучилищната дейност.</a:t>
            </a:r>
          </a:p>
          <a:p>
            <a:pPr algn="just">
              <a:buNone/>
            </a:pPr>
            <a:r>
              <a:rPr lang="bg-BG" dirty="0" smtClean="0"/>
              <a:t>		Извънкласната и извънучилищната дейност в България е с богата история и традиции, с активно развиващи се иновации в настоящето.</a:t>
            </a:r>
          </a:p>
          <a:p>
            <a:pPr algn="just">
              <a:buNone/>
            </a:pPr>
            <a:r>
              <a:rPr lang="bg-BG" dirty="0" smtClean="0"/>
              <a:t>		Извънкласната и извънучилищната дейност у нас се развива въз основа на Закона за народната просвета и подзаконова нормативна база.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III</a:t>
            </a:r>
            <a:r>
              <a:rPr lang="bg-BG" b="1" dirty="0" smtClean="0"/>
              <a:t>. Дефиниции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bg-BG" dirty="0" smtClean="0"/>
              <a:t> 		Няма точни и общоприети дефиниции за ИИД, но най-общо се смята, че:</a:t>
            </a:r>
          </a:p>
          <a:p>
            <a:pPr algn="just"/>
            <a:r>
              <a:rPr lang="bg-BG" b="1" i="1" dirty="0" smtClean="0"/>
              <a:t>Извънкласната работа</a:t>
            </a:r>
            <a:r>
              <a:rPr lang="bg-BG" b="1" dirty="0" smtClean="0"/>
              <a:t> </a:t>
            </a:r>
            <a:r>
              <a:rPr lang="bg-BG" dirty="0" smtClean="0"/>
              <a:t>- учебно-възпитателната работа, която се провежда с учениците извън занятията в клас</a:t>
            </a:r>
            <a:r>
              <a:rPr lang="bg-BG" i="1" dirty="0" smtClean="0"/>
              <a:t>. </a:t>
            </a:r>
            <a:r>
              <a:rPr lang="bg-BG" dirty="0" smtClean="0"/>
              <a:t>Организиране от учителя на различни видове дейности, осигуряващи необходимите условия за социализация на личността в извънучебно време. Тя е самостоятелна сфера за възпитателна работа на учителя, провеждана във взаимовръзка със самостоятелната работа в клас. Извънкласната работа, като правило, провеждат учителите - </a:t>
            </a:r>
            <a:r>
              <a:rPr lang="bg-BG" dirty="0" err="1" smtClean="0"/>
              <a:t>предметници</a:t>
            </a:r>
            <a:r>
              <a:rPr lang="bg-BG" dirty="0" smtClean="0"/>
              <a:t>, работещите в различни организации, родители, а също и актив от учащи се /</a:t>
            </a:r>
            <a:r>
              <a:rPr lang="bg-BG" dirty="0" err="1" smtClean="0"/>
              <a:t>връстници</a:t>
            </a:r>
            <a:r>
              <a:rPr lang="bg-BG" dirty="0" smtClean="0"/>
              <a:t> обучават </a:t>
            </a:r>
            <a:r>
              <a:rPr lang="bg-BG" dirty="0" err="1" smtClean="0"/>
              <a:t>връстници</a:t>
            </a:r>
            <a:r>
              <a:rPr lang="bg-BG" dirty="0" smtClean="0"/>
              <a:t>/.</a:t>
            </a:r>
          </a:p>
          <a:p>
            <a:pPr algn="just"/>
            <a:endParaRPr lang="bg-BG" dirty="0" smtClean="0"/>
          </a:p>
          <a:p>
            <a:pPr algn="just"/>
            <a:r>
              <a:rPr lang="bg-BG" b="1" i="1" dirty="0" smtClean="0"/>
              <a:t>Извънучилищната работа</a:t>
            </a:r>
            <a:r>
              <a:rPr lang="bg-BG" b="1" dirty="0" smtClean="0"/>
              <a:t> </a:t>
            </a:r>
            <a:r>
              <a:rPr lang="bg-BG" dirty="0" smtClean="0"/>
              <a:t>е съставна част от системата на образование и възпитание на децата, подрастващите и учащите се. Тя се провежда в свободното им от училище време с цел развитие на интересите и способностите на личността и изграждане на качества, удовлетворяване на нейните потребности от познание, общуване, практическа дейност, възстановяване на силите и укрепване на здравето. Извънучилищната работа е свързана с учебно-възпитателния процес в училище, с възпитателната работа по местоживеене и се осъществява предимно от извънучилищни образователни заведения.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r>
              <a:rPr lang="bg-BG" b="1" dirty="0" smtClean="0">
                <a:solidFill>
                  <a:schemeClr val="tx1"/>
                </a:solidFill>
              </a:rPr>
              <a:t>В България: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bg-BG" dirty="0" smtClean="0"/>
              <a:t>		В системата на народната просвета функционират </a:t>
            </a:r>
            <a:r>
              <a:rPr lang="bg-BG" b="1" dirty="0" smtClean="0"/>
              <a:t>126 звена за извънучилищни дейности, в които са обхванати 65 000 деца и ученици в извънучилищни форми</a:t>
            </a:r>
            <a:r>
              <a:rPr lang="bg-BG" dirty="0" smtClean="0"/>
              <a:t>. От тях средства чрез единни разходни стандарти до 2013 г. са получавали само ученическите общежития и астрономическите обсерватории, които са общо 30 на брой. Останалите звена се финансират за сметка на добавката за ЕРС за извънучилищни и извънкласни дейности на ученици, определяна ежегодно със съответното решение на Министерския съвет за определяне на стандарти за финансиране на делегираните от държавата дейности в образованието и разпределяни на ниво първостепенни разпоредители с бюджет.</a:t>
            </a:r>
          </a:p>
          <a:p>
            <a:pPr algn="just">
              <a:buNone/>
            </a:pPr>
            <a:endParaRPr lang="bg-BG" dirty="0" smtClean="0"/>
          </a:p>
          <a:p>
            <a:pPr algn="just">
              <a:buNone/>
            </a:pPr>
            <a:r>
              <a:rPr lang="bg-BG" dirty="0" smtClean="0"/>
              <a:t>		Въвеждането на стандарти за финансиране на извънучилищните педагогически учреждения /ИПУ/ - обединени детски комплекси, ученически спортни школи, центрове за работа с деца, </a:t>
            </a:r>
            <a:r>
              <a:rPr lang="bg-BG" dirty="0" err="1" smtClean="0"/>
              <a:t>логопедични</a:t>
            </a:r>
            <a:r>
              <a:rPr lang="bg-BG" dirty="0" smtClean="0"/>
              <a:t> центрове и междуучилищни центрове за трудово-политехническо обучение, не само ще преустанови процеса на закриване, но ще спомогне и за осмисляне на свободното време на децата и на учениците, развиването на допълнителни знания и умения, ограничаването на броя на преждевременното отпадане от образователната система. Подготвено е ПМС за тази цел.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IV. </a:t>
            </a:r>
            <a:r>
              <a:rPr lang="bg-BG" b="1" dirty="0" smtClean="0">
                <a:solidFill>
                  <a:schemeClr val="tx1"/>
                </a:solidFill>
              </a:rPr>
              <a:t>Някои задачи на ИИД:</a:t>
            </a:r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bg-BG" dirty="0" smtClean="0"/>
              <a:t>Разширяване и задълбочаване на знанията. Развитие на света на ученика, разширяване на неговия кръгозор.</a:t>
            </a:r>
          </a:p>
          <a:p>
            <a:pPr lvl="0" algn="just"/>
            <a:r>
              <a:rPr lang="bg-BG" dirty="0" smtClean="0"/>
              <a:t>Развитие и усъвършенстване на психологическите качества на личността на учениците: любознателност, инициативност, трудолюбие, воля, упоритост, настойчивост, самостоятелност в усвояването на знанията. Разширяване на запаса им от знания.</a:t>
            </a:r>
          </a:p>
          <a:p>
            <a:pPr lvl="0" algn="just"/>
            <a:r>
              <a:rPr lang="bg-BG" dirty="0" smtClean="0"/>
              <a:t>Възпитание на </a:t>
            </a:r>
            <a:r>
              <a:rPr lang="bg-BG" dirty="0" err="1" smtClean="0"/>
              <a:t>слабоуспяващите</a:t>
            </a:r>
            <a:r>
              <a:rPr lang="bg-BG" dirty="0" smtClean="0"/>
              <a:t> в увереност в собствените сили и в преодоляване на препятствията.</a:t>
            </a:r>
          </a:p>
          <a:p>
            <a:pPr lvl="0" algn="just"/>
            <a:r>
              <a:rPr lang="bg-BG" dirty="0" smtClean="0"/>
              <a:t>Изява на особено даровитите деца и техните индивидуални особености</a:t>
            </a:r>
          </a:p>
          <a:p>
            <a:pPr lvl="0" algn="just"/>
            <a:r>
              <a:rPr lang="bg-BG" dirty="0" smtClean="0"/>
              <a:t>Възпитаване на чувство за отговорност към общата работа, съдействие за успех на общи задачи и съвместни мероприятия, обучение и възпитание в екипност.</a:t>
            </a:r>
          </a:p>
          <a:p>
            <a:pPr lvl="0" algn="just"/>
            <a:r>
              <a:rPr lang="bg-BG" dirty="0" smtClean="0"/>
              <a:t>Обширно и ефективно развитие на качествата, необходими за творческа дейност и самостоятелно създаден творчески продукт.</a:t>
            </a:r>
          </a:p>
          <a:p>
            <a:pPr lvl="0" algn="just"/>
            <a:r>
              <a:rPr lang="bg-BG" dirty="0" smtClean="0"/>
              <a:t>Пробуждане на заложените във всяко дете творческо начало, да му се помогне да намери себе си, да направи първата крачка в творческата реализация, което е цел и на педагогическата дейност.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V</a:t>
            </a:r>
            <a:r>
              <a:rPr lang="bg-BG" sz="2400" b="1" dirty="0" smtClean="0">
                <a:solidFill>
                  <a:schemeClr val="tx1"/>
                </a:solidFill>
              </a:rPr>
              <a:t>. Спецификата на ИИД се проявява на равнището на задачите:</a:t>
            </a:r>
            <a:endParaRPr lang="bg-BG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bg-BG" dirty="0" smtClean="0"/>
              <a:t>формиране у детето и ученика на положителна „Аз-концепция“, като съвкупност от три фактора - увереност в доброжелателното отношение на другите към него; убеденост в собствените сили и възможности за успешно овладяване на едни или други дейност; чувство за собствена значимост;</a:t>
            </a:r>
          </a:p>
          <a:p>
            <a:pPr algn="just"/>
            <a:r>
              <a:rPr lang="bg-BG" dirty="0" smtClean="0"/>
              <a:t>формиране на навици за сътрудничество, екипност и колективно взаимодействие;</a:t>
            </a:r>
          </a:p>
          <a:p>
            <a:pPr algn="just"/>
            <a:r>
              <a:rPr lang="bg-BG" dirty="0" smtClean="0"/>
              <a:t>формиране на интерес и необходимост от ефективна, социално одобрена и полезна социално значима дейност посредством познанство с различни нейни проявления, съобразно индивидуалните особености на детето;</a:t>
            </a:r>
          </a:p>
          <a:p>
            <a:pPr algn="just"/>
            <a:r>
              <a:rPr lang="bg-BG" dirty="0" smtClean="0"/>
              <a:t>формиране на нравствен, емоционален, волеви компонент в мирогледа на децата;</a:t>
            </a:r>
          </a:p>
          <a:p>
            <a:pPr algn="just"/>
            <a:r>
              <a:rPr lang="bg-BG" dirty="0" smtClean="0"/>
              <a:t>развитие на познавателния интерес.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VI</a:t>
            </a:r>
            <a:r>
              <a:rPr lang="bg-BG" sz="2400" b="1" dirty="0" smtClean="0">
                <a:solidFill>
                  <a:schemeClr val="tx1"/>
                </a:solidFill>
              </a:rPr>
              <a:t>. Изисквания към ИИД:</a:t>
            </a:r>
            <a:endParaRPr lang="bg-BG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bg-BG" dirty="0" smtClean="0"/>
              <a:t>органическа връзка с възпитателната дейност на училището;</a:t>
            </a:r>
          </a:p>
          <a:p>
            <a:pPr lvl="0" algn="just"/>
            <a:r>
              <a:rPr lang="bg-BG" dirty="0" smtClean="0"/>
              <a:t>съгласуваност с работата на училището, семейството, общността;</a:t>
            </a:r>
          </a:p>
          <a:p>
            <a:pPr lvl="0" algn="just"/>
            <a:r>
              <a:rPr lang="bg-BG" dirty="0" smtClean="0"/>
              <a:t>масов обхват на децата при съблюдаване на принципа на доброволността и свободата на избора на занятията;</a:t>
            </a:r>
          </a:p>
          <a:p>
            <a:pPr lvl="0" algn="just"/>
            <a:r>
              <a:rPr lang="bg-BG" dirty="0" smtClean="0"/>
              <a:t>свободен избор отстрана на децата на характера на творческата дейност;</a:t>
            </a:r>
          </a:p>
          <a:p>
            <a:pPr algn="just"/>
            <a:r>
              <a:rPr lang="bg-BG" dirty="0" smtClean="0"/>
              <a:t>съчетаване на масовите, груповите и индивидуалните форми на възпитателна работа;</a:t>
            </a:r>
          </a:p>
          <a:p>
            <a:pPr algn="just"/>
            <a:r>
              <a:rPr lang="bg-BG" dirty="0" smtClean="0"/>
              <a:t>съчетаване на методите на организация на работа на децата, стимулиране на активна творческа дейност и контрол върху ефективността на работата.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147</TotalTime>
  <Words>1431</Words>
  <Application>Microsoft Office PowerPoint</Application>
  <PresentationFormat>On-screen Show (4:3)</PresentationFormat>
  <Paragraphs>232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Единство на училищната, извънкласната и извънучилищната дейност за устойчиво и качествено обучение и възпитание  на децата и учениците </vt:lpstr>
      <vt:lpstr>PowerPoint Presentation</vt:lpstr>
      <vt:lpstr>PowerPoint Presentation</vt:lpstr>
      <vt:lpstr>PowerPoint Presentation</vt:lpstr>
      <vt:lpstr>III. Дефиниции </vt:lpstr>
      <vt:lpstr>В България: </vt:lpstr>
      <vt:lpstr>IV. Някои задачи на ИИД: </vt:lpstr>
      <vt:lpstr>V. Спецификата на ИИД се проявява на равнището на задачите:</vt:lpstr>
      <vt:lpstr>VI. Изисквания към ИИД:</vt:lpstr>
      <vt:lpstr>VII. Особености на провеждането на ИИД:</vt:lpstr>
      <vt:lpstr>VIII. Роля на извънкласната и извънучилищната дейност</vt:lpstr>
      <vt:lpstr>PowerPoint Presentation</vt:lpstr>
      <vt:lpstr>Специфични цели: </vt:lpstr>
      <vt:lpstr>IX. ПРИНЦИПИ НА ОРГАНИЗАЦИЯ НА ИЗВЪНКЛАСНАТА И ИЗВЪНУЧИЛИЩНАТА ДЕЙНОСТИ</vt:lpstr>
      <vt:lpstr>IX. ПРИНЦИПИ НА ОРГАНИЗАЦИЯ НА ИЗВЪНКЛАСНАТА И ИЗВЪНУЧИЛИЩНАТА ДЕЙНОСТИ</vt:lpstr>
      <vt:lpstr>IX. ПРИНЦИПИ НА ОРГАНИЗАЦИЯ НА ИЗВЪНКЛАСНАТА И ИЗВЪНУЧИЛИЩНАТА ДЕЙНОСТИ</vt:lpstr>
      <vt:lpstr>IX. ПРИНЦИПИ НА ОРГАНИЗАЦИЯ НА ИЗВЪНКЛАСНАТА И ИЗВЪНУЧИЛИЩНАТА ДЕЙНОСТИ</vt:lpstr>
      <vt:lpstr>X. Приоритетни направления на ИИД: </vt:lpstr>
      <vt:lpstr>X. Приоритетни направления на ИИД: </vt:lpstr>
      <vt:lpstr>X. Приоритетни направления на ИИД: </vt:lpstr>
      <vt:lpstr>X. Приоритетни направления на ИИД: </vt:lpstr>
      <vt:lpstr>X. Приоритетни направления на ИИД: </vt:lpstr>
      <vt:lpstr>XI. Оси на дейности на ИИД: </vt:lpstr>
      <vt:lpstr>XII. Възможни проблеми на ИИД могат да бъдат свързани с: </vt:lpstr>
      <vt:lpstr>Възможности за решаване на проблемите чрез:</vt:lpstr>
      <vt:lpstr>Значение на ИИД за учителите и училището: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Единство на училищната, извънкласната и извънучилищната дейност за устойчиво и качествено обучение и възпитание  на децата и учениците</dc:title>
  <dc:creator>user</dc:creator>
  <cp:lastModifiedBy>Turbo-X</cp:lastModifiedBy>
  <cp:revision>18</cp:revision>
  <dcterms:created xsi:type="dcterms:W3CDTF">2014-07-15T12:22:58Z</dcterms:created>
  <dcterms:modified xsi:type="dcterms:W3CDTF">2014-09-08T08:04:07Z</dcterms:modified>
</cp:coreProperties>
</file>