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38" r:id="rId2"/>
    <p:sldId id="739" r:id="rId3"/>
    <p:sldId id="740" r:id="rId4"/>
    <p:sldId id="780" r:id="rId5"/>
    <p:sldId id="841" r:id="rId6"/>
    <p:sldId id="843" r:id="rId7"/>
    <p:sldId id="829" r:id="rId8"/>
    <p:sldId id="854" r:id="rId9"/>
    <p:sldId id="800" r:id="rId10"/>
    <p:sldId id="855" r:id="rId11"/>
    <p:sldId id="801" r:id="rId12"/>
    <p:sldId id="839" r:id="rId13"/>
    <p:sldId id="849" r:id="rId14"/>
    <p:sldId id="802" r:id="rId15"/>
    <p:sldId id="815" r:id="rId16"/>
    <p:sldId id="814" r:id="rId17"/>
    <p:sldId id="816" r:id="rId18"/>
    <p:sldId id="818" r:id="rId19"/>
    <p:sldId id="819" r:id="rId20"/>
    <p:sldId id="820" r:id="rId21"/>
    <p:sldId id="857" r:id="rId22"/>
    <p:sldId id="856" r:id="rId23"/>
    <p:sldId id="858" r:id="rId24"/>
    <p:sldId id="859" r:id="rId25"/>
    <p:sldId id="830" r:id="rId26"/>
    <p:sldId id="836" r:id="rId27"/>
    <p:sldId id="850" r:id="rId28"/>
    <p:sldId id="837" r:id="rId29"/>
    <p:sldId id="838" r:id="rId30"/>
    <p:sldId id="860" r:id="rId31"/>
    <p:sldId id="793" r:id="rId32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6"/>
    <a:srgbClr val="008FCC"/>
    <a:srgbClr val="57ABFF"/>
    <a:srgbClr val="99CCFF"/>
    <a:srgbClr val="2FBFFF"/>
    <a:srgbClr val="CCECFF"/>
    <a:srgbClr val="D9ECFF"/>
    <a:srgbClr val="CCFFCC"/>
    <a:srgbClr val="FFFF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9815" autoAdjust="0"/>
  </p:normalViewPr>
  <p:slideViewPr>
    <p:cSldViewPr>
      <p:cViewPr>
        <p:scale>
          <a:sx n="100" d="100"/>
          <a:sy n="100" d="100"/>
        </p:scale>
        <p:origin x="-4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426"/>
    </p:cViewPr>
  </p:sorterViewPr>
  <p:notesViewPr>
    <p:cSldViewPr>
      <p:cViewPr varScale="1">
        <p:scale>
          <a:sx n="49" d="100"/>
          <a:sy n="49" d="100"/>
        </p:scale>
        <p:origin x="-232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222885950483466"/>
          <c:y val="2.0583215170871604E-2"/>
          <c:w val="0.47031232640817688"/>
          <c:h val="0.95883356965825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Развиване на толерантността в училище чрез осъществяване на съвместни дейности и проекти между учители, родители и ученици</c:v>
                </c:pt>
                <c:pt idx="1">
                  <c:v>Развитието на комуникацията между училище, семейство и местна общност за изграждане на нагласа към  толерантност</c:v>
                </c:pt>
                <c:pt idx="2">
                  <c:v>Обучения по разработване на проекти за развитието на различни интеркултурни  дейности, в които да участват ученици, учители и родители</c:v>
                </c:pt>
                <c:pt idx="3">
                  <c:v>Без отговор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0.41</c:v>
                </c:pt>
                <c:pt idx="1">
                  <c:v>0.37</c:v>
                </c:pt>
                <c:pt idx="2">
                  <c:v>0.36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178688"/>
        <c:axId val="100012544"/>
      </c:barChart>
      <c:catAx>
        <c:axId val="120178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bg-BG"/>
          </a:p>
        </c:txPr>
        <c:crossAx val="100012544"/>
        <c:crosses val="autoZero"/>
        <c:auto val="1"/>
        <c:lblAlgn val="ctr"/>
        <c:lblOffset val="100"/>
        <c:noMultiLvlLbl val="0"/>
      </c:catAx>
      <c:valAx>
        <c:axId val="100012544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0178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6489881500621797"/>
          <c:y val="2.0583215170871604E-2"/>
          <c:w val="0.42764233633538928"/>
          <c:h val="0.95883356965825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8FCC"/>
            </a:solidFill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Умения за водене на диалог: приемане на различните мнения и възгледи. Плурализъм на знанията и образователните подходи</c:v>
                </c:pt>
                <c:pt idx="1">
                  <c:v>Обмен на опит и добри практики между различни училища за справяне с прояви на нетолерантост в училище</c:v>
                </c:pt>
                <c:pt idx="2">
                  <c:v>Обучение в медиация (посредничество) при решаване на конфликти</c:v>
                </c:pt>
                <c:pt idx="3">
                  <c:v>Превенция на нетолерантността чрез подобряването на психо-емоционалната атмосфера в училище. Развитие на умения за справяне с различните видове нетолерантност</c:v>
                </c:pt>
                <c:pt idx="4">
                  <c:v>Обучения за изграждане и управление на екипи. Толерантността във взаимоотношенията на екипа</c:v>
                </c:pt>
                <c:pt idx="5">
                  <c:v>Подходи и начини за създаване на толерантна среда в чуждестранни  (или в Европейските) образователни системи: представяне на добри практики</c:v>
                </c:pt>
                <c:pt idx="6">
                  <c:v>Демократичното образование и  толерантността във взаимоотношенията в училището</c:v>
                </c:pt>
                <c:pt idx="7">
                  <c:v>Иновативни антидискриминационни образователни дейности и превантивни мерки за антидискриминация</c:v>
                </c:pt>
                <c:pt idx="8">
                  <c:v>Без отговор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0.38</c:v>
                </c:pt>
                <c:pt idx="1">
                  <c:v>0.37</c:v>
                </c:pt>
                <c:pt idx="2">
                  <c:v>0.32</c:v>
                </c:pt>
                <c:pt idx="3">
                  <c:v>0.32</c:v>
                </c:pt>
                <c:pt idx="4">
                  <c:v>0.31</c:v>
                </c:pt>
                <c:pt idx="5">
                  <c:v>0.2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1189888"/>
        <c:axId val="100011968"/>
      </c:barChart>
      <c:catAx>
        <c:axId val="1211898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bg-BG"/>
          </a:p>
        </c:txPr>
        <c:crossAx val="100011968"/>
        <c:crosses val="autoZero"/>
        <c:auto val="1"/>
        <c:lblAlgn val="ctr"/>
        <c:lblOffset val="100"/>
        <c:noMultiLvlLbl val="0"/>
      </c:catAx>
      <c:valAx>
        <c:axId val="100011968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1189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2065620040595648"/>
          <c:y val="2.0583215170871604E-2"/>
          <c:w val="0.3718849770950024"/>
          <c:h val="0.95883356965825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92D050"/>
            </a:solidFill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Човешката личност през 21 век. Уважение към човешките права и приемане на различността. Практически  измерения на толерантността към човешката личност в училищната среда</c:v>
                </c:pt>
                <c:pt idx="1">
                  <c:v>Използване на възможностите на изкуството, за да се оцени приноса на различните култури – обучения комбинирани с арт занимания (песни, танци, изобразително и приложно изкуство)</c:v>
                </c:pt>
                <c:pt idx="2">
                  <c:v>Хората с физически и психически увреждания – да се поставим на тяхното място: стимулиране на взаимна солидарност и приемане в общността“ (обучения със задължително включване на ролеви игри)</c:v>
                </c:pt>
                <c:pt idx="3">
                  <c:v>Различията между хората: етносите и културите на земята (в Европа)  през 21 век – богатството на човечеството</c:v>
                </c:pt>
                <c:pt idx="4">
                  <c:v>Всеки може да бъде полезен: истории на личности, постигнали успешна реализация и принос към обществото, независимо от уврежданията си</c:v>
                </c:pt>
                <c:pt idx="5">
                  <c:v>Възрастовите различия – толерантност към спецификата и измененията на личността в зависимост от жизнения цикъл, в който се намира</c:v>
                </c:pt>
                <c:pt idx="6">
                  <c:v>Толерантност към личността на детето: преосмисляне на детските права и детското участие във вземането на решения в училище и вкъщи</c:v>
                </c:pt>
                <c:pt idx="7">
                  <c:v>Без отговор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0.34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0.23</c:v>
                </c:pt>
                <c:pt idx="4">
                  <c:v>0.23</c:v>
                </c:pt>
                <c:pt idx="5">
                  <c:v>0.23</c:v>
                </c:pt>
                <c:pt idx="6">
                  <c:v>0.21</c:v>
                </c:pt>
                <c:pt idx="7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1288192"/>
        <c:axId val="100011392"/>
      </c:barChart>
      <c:catAx>
        <c:axId val="121288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bg-BG"/>
          </a:p>
        </c:txPr>
        <c:crossAx val="100011392"/>
        <c:crosses val="autoZero"/>
        <c:auto val="1"/>
        <c:lblAlgn val="ctr"/>
        <c:lblOffset val="100"/>
        <c:noMultiLvlLbl val="0"/>
      </c:catAx>
      <c:valAx>
        <c:axId val="100011392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1288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t" anchorCtr="0" compatLnSpc="1">
            <a:prstTxWarp prst="textNoShape">
              <a:avLst/>
            </a:prstTxWarp>
          </a:bodyPr>
          <a:lstStyle>
            <a:lvl1pPr algn="l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t" anchorCtr="0" compatLnSpc="1">
            <a:prstTxWarp prst="textNoShape">
              <a:avLst/>
            </a:prstTxWarp>
          </a:bodyPr>
          <a:lstStyle>
            <a:lvl1pPr algn="r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b" anchorCtr="0" compatLnSpc="1">
            <a:prstTxWarp prst="textNoShape">
              <a:avLst/>
            </a:prstTxWarp>
          </a:bodyPr>
          <a:lstStyle>
            <a:lvl1pPr algn="l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b" anchorCtr="0" compatLnSpc="1">
            <a:prstTxWarp prst="textNoShape">
              <a:avLst/>
            </a:prstTxWarp>
          </a:bodyPr>
          <a:lstStyle>
            <a:lvl1pPr algn="r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AE2A83B4-C8B8-4633-97EA-8A981E45EE27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1145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t" anchorCtr="0" compatLnSpc="1">
            <a:prstTxWarp prst="textNoShape">
              <a:avLst/>
            </a:prstTxWarp>
          </a:bodyPr>
          <a:lstStyle>
            <a:lvl1pPr algn="l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t" anchorCtr="0" compatLnSpc="1">
            <a:prstTxWarp prst="textNoShape">
              <a:avLst/>
            </a:prstTxWarp>
          </a:bodyPr>
          <a:lstStyle>
            <a:lvl1pPr algn="r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b" anchorCtr="0" compatLnSpc="1">
            <a:prstTxWarp prst="textNoShape">
              <a:avLst/>
            </a:prstTxWarp>
          </a:bodyPr>
          <a:lstStyle>
            <a:lvl1pPr algn="l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b" anchorCtr="0" compatLnSpc="1">
            <a:prstTxWarp prst="textNoShape">
              <a:avLst/>
            </a:prstTxWarp>
          </a:bodyPr>
          <a:lstStyle>
            <a:lvl1pPr algn="r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0CA47358-5433-4AE1-A037-0EAEA7E54CBD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850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19051" y="6800850"/>
            <a:ext cx="9111300" cy="0"/>
          </a:xfrm>
          <a:prstGeom prst="line">
            <a:avLst/>
          </a:prstGeom>
          <a:noFill/>
          <a:ln w="222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4374174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bg-BG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Изготвен за:</a:t>
            </a:r>
          </a:p>
          <a:p>
            <a:pPr algn="l">
              <a:spcBef>
                <a:spcPct val="0"/>
              </a:spcBef>
              <a:defRPr/>
            </a:pPr>
            <a:endParaRPr lang="bg-BG" sz="12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12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12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12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12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en-US" sz="8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8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8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8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8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12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r>
              <a:rPr lang="bg-BG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Изготвен от: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506355" y="1561728"/>
            <a:ext cx="828092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ru-RU" sz="3200" b="1" baseline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erdana" pitchFamily="34" charset="0"/>
              </a:rPr>
              <a:t>Проект «Учене в толерантност»</a:t>
            </a:r>
          </a:p>
          <a:p>
            <a:pPr algn="ctr" eaLnBrk="1" hangingPunct="1"/>
            <a:r>
              <a:rPr lang="ru-RU" sz="2400" b="1" baseline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erdana" pitchFamily="34" charset="0"/>
              </a:rPr>
              <a:t>Проучване, изследване и анализ на нивото на толерантност в държавните училища към МОН“  </a:t>
            </a:r>
            <a:r>
              <a:rPr lang="ru-RU" sz="2400" b="1" baseline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erdana" pitchFamily="34" charset="0"/>
              </a:rPr>
              <a:t> </a:t>
            </a:r>
          </a:p>
          <a:p>
            <a:pPr algn="ctr" eaLnBrk="1" hangingPunct="1"/>
            <a:r>
              <a:rPr lang="ru-RU" sz="2400" b="1" baseline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erdana" pitchFamily="34" charset="0"/>
              </a:rPr>
              <a:t>доклад </a:t>
            </a:r>
            <a:r>
              <a:rPr lang="ru-RU" sz="2400" b="1" baseline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erdana" pitchFamily="34" charset="0"/>
              </a:rPr>
              <a:t>от </a:t>
            </a:r>
            <a:r>
              <a:rPr lang="ru-RU" sz="2400" b="1" baseline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erdana" pitchFamily="34" charset="0"/>
              </a:rPr>
              <a:t>изследванЕ </a:t>
            </a:r>
            <a:r>
              <a:rPr lang="ru-RU" sz="2400" b="1" baseline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erdana" pitchFamily="34" charset="0"/>
              </a:rPr>
              <a:t>сред педагогически специалисти и сред ученици от 14 до 19 г.</a:t>
            </a:r>
            <a:endParaRPr lang="en-US" sz="2400" b="1" i="1" baseline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C000"/>
              </a:solidFill>
              <a:latin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11602"/>
            <a:ext cx="8747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613760"/>
            <a:ext cx="86264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4" descr="http://outlookafghanistan.net/assets/2012/toleranc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22255" y="-239"/>
            <a:ext cx="1833921" cy="13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4" descr="http://outlookafghanistan.net/assets/2012/toleranc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23" y="-3634"/>
            <a:ext cx="1833921" cy="13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4" descr="http://outlookafghanistan.net/assets/2012/toleranc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95" y="-3634"/>
            <a:ext cx="1833921" cy="13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4" descr="http://outlookafghanistan.net/assets/2012/toleranc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" y="6266"/>
            <a:ext cx="1833921" cy="13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4" descr="http://outlookafghanistan.net/assets/2012/toleranc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3943" y="-3633"/>
            <a:ext cx="1833921" cy="13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4" descr="http://outlookafghanistan.net/assets/2012/toleranc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96429" y="-2875"/>
            <a:ext cx="1833921" cy="13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 userDrawn="1"/>
        </p:nvSpPr>
        <p:spPr>
          <a:xfrm>
            <a:off x="3513857" y="4057327"/>
            <a:ext cx="2116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g-BG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Юли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- </a:t>
            </a:r>
            <a:r>
              <a:rPr lang="bg-BG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Август 2013</a:t>
            </a:r>
            <a:endParaRPr lang="bg-BG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0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0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2595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53947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2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9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62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75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06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8675688" y="655320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9EB2A73-B722-4218-BF14-74F89286FC95}" type="slidenum">
              <a:rPr lang="en-US" sz="1000"/>
              <a:pPr>
                <a:defRPr/>
              </a:pPr>
              <a:t>‹#›</a:t>
            </a:fld>
            <a:endParaRPr lang="en-US" sz="1000" dirty="0"/>
          </a:p>
        </p:txBody>
      </p:sp>
      <p:sp>
        <p:nvSpPr>
          <p:cNvPr id="1028" name="AutoShape 13"/>
          <p:cNvSpPr>
            <a:spLocks noChangeArrowheads="1"/>
          </p:cNvSpPr>
          <p:nvPr userDrawn="1"/>
        </p:nvSpPr>
        <p:spPr bwMode="auto">
          <a:xfrm>
            <a:off x="19050" y="31750"/>
            <a:ext cx="7216775" cy="373063"/>
          </a:xfrm>
          <a:prstGeom prst="flowChartAlternateProcess">
            <a:avLst/>
          </a:prstGeom>
          <a:solidFill>
            <a:srgbClr val="008FCC"/>
          </a:solidFill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</a:pPr>
            <a:endParaRPr lang="bg-BG" sz="1400" b="1" dirty="0">
              <a:solidFill>
                <a:srgbClr val="1E1E5C"/>
              </a:solidFill>
            </a:endParaRPr>
          </a:p>
        </p:txBody>
      </p:sp>
      <p:sp>
        <p:nvSpPr>
          <p:cNvPr id="2" name="AutoShape 13"/>
          <p:cNvSpPr>
            <a:spLocks noChangeArrowheads="1"/>
          </p:cNvSpPr>
          <p:nvPr userDrawn="1"/>
        </p:nvSpPr>
        <p:spPr bwMode="auto">
          <a:xfrm>
            <a:off x="25400" y="425450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 dirty="0">
              <a:solidFill>
                <a:srgbClr val="1E1E5C"/>
              </a:solidFill>
            </a:endParaRPr>
          </a:p>
        </p:txBody>
      </p:sp>
      <p:sp>
        <p:nvSpPr>
          <p:cNvPr id="1030" name="Line 34"/>
          <p:cNvSpPr>
            <a:spLocks noChangeShapeType="1"/>
          </p:cNvSpPr>
          <p:nvPr userDrawn="1"/>
        </p:nvSpPr>
        <p:spPr bwMode="auto">
          <a:xfrm>
            <a:off x="34925" y="6453188"/>
            <a:ext cx="8924925" cy="0"/>
          </a:xfrm>
          <a:prstGeom prst="line">
            <a:avLst/>
          </a:prstGeom>
          <a:noFill/>
          <a:ln w="222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15100"/>
            <a:ext cx="8747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41" y="88892"/>
            <a:ext cx="1731872" cy="34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0.xlsx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12.xlsx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14.xlsx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6.xlsx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18.xlsx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Excel_Worksheet21.xlsx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Excel_Worksheet27.xlsx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23466"/>
              </p:ext>
            </p:extLst>
          </p:nvPr>
        </p:nvGraphicFramePr>
        <p:xfrm>
          <a:off x="788730" y="1556792"/>
          <a:ext cx="7239654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8" name="Worksheet" r:id="rId3" imgW="6191370" imgH="2648040" progId="Excel.Sheet.12">
                  <p:embed/>
                </p:oleObj>
              </mc:Choice>
              <mc:Fallback>
                <p:oleObj name="Worksheet" r:id="rId3" imgW="6191370" imgH="2648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730" y="1556792"/>
                        <a:ext cx="7239654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ВИДОВЕ НЕТОЛЕРНТНОСТ 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0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697"/>
            <a:ext cx="7991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кои бихте казали, че са били проблем, но напоследък вече не са?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ВИДОВЕ АГРЕСИЯ – СТЕПЕН НА ПРОБЛЕМНОСТ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25" y="3356992"/>
            <a:ext cx="799147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кои бихте казали, че са най-голям проблем напоследък?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350473"/>
              </p:ext>
            </p:extLst>
          </p:nvPr>
        </p:nvGraphicFramePr>
        <p:xfrm>
          <a:off x="755650" y="776288"/>
          <a:ext cx="6985000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" name="Worksheet" r:id="rId3" imgW="6476952" imgH="2371582" progId="Excel.Sheet.12">
                  <p:embed/>
                </p:oleObj>
              </mc:Choice>
              <mc:Fallback>
                <p:oleObj name="Worksheet" r:id="rId3" imgW="6476952" imgH="23715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776288"/>
                        <a:ext cx="6985000" cy="255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45047"/>
              </p:ext>
            </p:extLst>
          </p:nvPr>
        </p:nvGraphicFramePr>
        <p:xfrm>
          <a:off x="755650" y="3644900"/>
          <a:ext cx="6985000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" name="Worksheet" r:id="rId5" imgW="6476952" imgH="2314575" progId="Excel.Sheet.12">
                  <p:embed/>
                </p:oleObj>
              </mc:Choice>
              <mc:Fallback>
                <p:oleObj name="Worksheet" r:id="rId5" imgW="6476952" imgH="2314575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644900"/>
                        <a:ext cx="6985000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7"/>
          <p:cNvSpPr txBox="1"/>
          <p:nvPr/>
        </p:nvSpPr>
        <p:spPr>
          <a:xfrm>
            <a:off x="971600" y="6191726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респонденти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697"/>
            <a:ext cx="7991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 във Вашето училище "различни деца"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“РАЗЛИЧНИТЕ” ДЕЦА В УЧИЛИЩЕ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25" y="2204864"/>
            <a:ext cx="799147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какво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се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различават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останалите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95999"/>
              </p:ext>
            </p:extLst>
          </p:nvPr>
        </p:nvGraphicFramePr>
        <p:xfrm>
          <a:off x="755650" y="776288"/>
          <a:ext cx="69850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" name="Worksheet" r:id="rId3" imgW="6476952" imgH="1152573" progId="Excel.Sheet.12">
                  <p:embed/>
                </p:oleObj>
              </mc:Choice>
              <mc:Fallback>
                <p:oleObj name="Worksheet" r:id="rId3" imgW="6476952" imgH="11525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776288"/>
                        <a:ext cx="6985000" cy="12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131767"/>
              </p:ext>
            </p:extLst>
          </p:nvPr>
        </p:nvGraphicFramePr>
        <p:xfrm>
          <a:off x="755650" y="2605088"/>
          <a:ext cx="7439025" cy="334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" name="Worksheet" r:id="rId5" imgW="6896148" imgH="3104959" progId="Excel.Sheet.12">
                  <p:embed/>
                </p:oleObj>
              </mc:Choice>
              <mc:Fallback>
                <p:oleObj name="Worksheet" r:id="rId5" imgW="6896148" imgH="310495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05088"/>
                        <a:ext cx="7439025" cy="334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7"/>
          <p:cNvSpPr txBox="1"/>
          <p:nvPr/>
        </p:nvSpPr>
        <p:spPr>
          <a:xfrm>
            <a:off x="971600" y="6191726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респонденти, които са казали, че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различни деца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906 </a:t>
            </a:r>
            <a:r>
              <a:rPr lang="ru-RU" sz="11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4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71635"/>
              </p:ext>
            </p:extLst>
          </p:nvPr>
        </p:nvGraphicFramePr>
        <p:xfrm>
          <a:off x="971600" y="1916832"/>
          <a:ext cx="7056784" cy="3010998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3990811"/>
                <a:gridCol w="1589848"/>
                <a:gridCol w="1476125"/>
              </a:tblGrid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Субекти на </a:t>
                      </a:r>
                      <a:r>
                        <a:rPr lang="bg-BG" sz="1600" dirty="0" smtClean="0">
                          <a:effectLst/>
                        </a:rPr>
                        <a:t>нетолерантност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Педагогически</a:t>
                      </a:r>
                      <a:endParaRPr lang="bg-BG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специалисти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%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Ученици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%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89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Между </a:t>
                      </a:r>
                      <a:r>
                        <a:rPr lang="bg-BG" sz="1400" dirty="0">
                          <a:effectLst/>
                        </a:rPr>
                        <a:t>учениците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50</a:t>
                      </a:r>
                      <a:endParaRPr lang="bg-B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74</a:t>
                      </a:r>
                      <a:endParaRPr lang="bg-B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</a:tr>
              <a:tr h="489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Ученици </a:t>
                      </a:r>
                      <a:r>
                        <a:rPr lang="bg-BG" sz="1400" dirty="0">
                          <a:effectLst/>
                        </a:rPr>
                        <a:t>към учители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20</a:t>
                      </a:r>
                      <a:endParaRPr lang="bg-B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40</a:t>
                      </a:r>
                      <a:endParaRPr lang="bg-B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</a:tr>
              <a:tr h="489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Учители </a:t>
                      </a:r>
                      <a:r>
                        <a:rPr lang="bg-BG" sz="1400" dirty="0">
                          <a:effectLst/>
                        </a:rPr>
                        <a:t>към ученици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6</a:t>
                      </a:r>
                      <a:endParaRPr lang="bg-B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23</a:t>
                      </a:r>
                      <a:endParaRPr lang="bg-B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</a:tr>
              <a:tr h="60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Между </a:t>
                      </a:r>
                      <a:r>
                        <a:rPr lang="bg-BG" sz="1400" dirty="0">
                          <a:effectLst/>
                        </a:rPr>
                        <a:t>членове на училищния колектив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effectLst/>
                        </a:rPr>
                        <a:t>10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 </a:t>
                      </a:r>
                      <a:endParaRPr lang="bg-B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FC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1" y="399330"/>
            <a:ext cx="874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Във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вашето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училище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имало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случаи на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нетолерантност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между …… 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58" y="1412776"/>
            <a:ext cx="820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Дял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респондентите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казали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че </a:t>
            </a:r>
            <a:r>
              <a:rPr lang="ru-RU" sz="14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нетолерантност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между </a:t>
            </a:r>
            <a:r>
              <a:rPr lang="ru-RU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съответните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субекти</a:t>
            </a:r>
            <a:endParaRPr lang="bg-BG" sz="1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НАЛИЧИЕ НА НЕТОЛЕРАНТНОСТ  МЕЖДУ  СУБЕКТИТЕ В УЧИЛИЩЕ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6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99330"/>
            <a:ext cx="874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Имали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 сте случаи на нетолерантност от страна на ученици към ученици?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ПРОЯВА НА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АГРЕСИЯ ОТ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УЧЕНИЦИ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КЪМ УЧЕНИЦИ 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6191726"/>
            <a:ext cx="7236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респонденти, които са казали, че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нетолерантност ученик-ученик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/485 респ./ 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52399" y="2708920"/>
            <a:ext cx="7991475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какъв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признак се е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проявявала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bg-BG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72335"/>
              </p:ext>
            </p:extLst>
          </p:nvPr>
        </p:nvGraphicFramePr>
        <p:xfrm>
          <a:off x="655636" y="1052737"/>
          <a:ext cx="698500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0" name="Worksheet" r:id="rId3" imgW="6476952" imgH="1342882" progId="Excel.Sheet.12">
                  <p:embed/>
                </p:oleObj>
              </mc:Choice>
              <mc:Fallback>
                <p:oleObj name="Worksheet" r:id="rId3" imgW="6476952" imgH="1342882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6" y="1052737"/>
                        <a:ext cx="6985000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536916"/>
              </p:ext>
            </p:extLst>
          </p:nvPr>
        </p:nvGraphicFramePr>
        <p:xfrm>
          <a:off x="655638" y="2997200"/>
          <a:ext cx="6985000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" name="Worksheet" r:id="rId5" imgW="6476952" imgH="3143107" progId="Excel.Sheet.12">
                  <p:embed/>
                </p:oleObj>
              </mc:Choice>
              <mc:Fallback>
                <p:oleObj name="Worksheet" r:id="rId5" imgW="6476952" imgH="3143107" progId="Excel.Sheet.12">
                  <p:embed/>
                  <p:pic>
                    <p:nvPicPr>
                      <p:cNvPr id="0" name="Об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997200"/>
                        <a:ext cx="6985000" cy="319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41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99330"/>
            <a:ext cx="874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Имали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 сте случаи на нетолерантност, от страна на ученици, към учители или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други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членове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колектива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ПРОЯВА НА АГРЕСИЯ ОТ УЧЕНИЦИ КЪМ УЧИТЕЛИ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975702"/>
            <a:ext cx="7236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База: Всички 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респонденти, които са казали, че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нетолерантност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ученик-</a:t>
            </a:r>
            <a:r>
              <a:rPr lang="ru-RU" sz="11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учител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/198 респ./ 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511989"/>
              </p:ext>
            </p:extLst>
          </p:nvPr>
        </p:nvGraphicFramePr>
        <p:xfrm>
          <a:off x="655638" y="1052513"/>
          <a:ext cx="69850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8" name="Worksheet" r:id="rId3" imgW="6476952" imgH="1342882" progId="Excel.Sheet.12">
                  <p:embed/>
                </p:oleObj>
              </mc:Choice>
              <mc:Fallback>
                <p:oleObj name="Worksheet" r:id="rId3" imgW="6476952" imgH="134288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052513"/>
                        <a:ext cx="69850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035148"/>
              </p:ext>
            </p:extLst>
          </p:nvPr>
        </p:nvGraphicFramePr>
        <p:xfrm>
          <a:off x="655638" y="2997200"/>
          <a:ext cx="6985000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9" name="Worksheet" r:id="rId5" imgW="6476952" imgH="2838355" progId="Excel.Sheet.12">
                  <p:embed/>
                </p:oleObj>
              </mc:Choice>
              <mc:Fallback>
                <p:oleObj name="Worksheet" r:id="rId5" imgW="6476952" imgH="283835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997200"/>
                        <a:ext cx="6985000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152399" y="2708920"/>
            <a:ext cx="799147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какъв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признак се е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проявявала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4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99330"/>
            <a:ext cx="874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Имали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 сте случаи на нетолерантност, от страна на учители към ученици?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ПРОЯВА НА АГРЕСИЯ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 УЧИТЕЛИ КЪМ УЧЕНИЦИ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191726"/>
            <a:ext cx="7236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респонденти, които са казали, че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нетолерантност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учител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-ученик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/54 респ./ 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58346"/>
              </p:ext>
            </p:extLst>
          </p:nvPr>
        </p:nvGraphicFramePr>
        <p:xfrm>
          <a:off x="655636" y="1052737"/>
          <a:ext cx="698500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" name="Worksheet" r:id="rId3" imgW="6476952" imgH="1342882" progId="Excel.Sheet.12">
                  <p:embed/>
                </p:oleObj>
              </mc:Choice>
              <mc:Fallback>
                <p:oleObj name="Worksheet" r:id="rId3" imgW="6476952" imgH="134288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6" y="1052737"/>
                        <a:ext cx="6985000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69564"/>
              </p:ext>
            </p:extLst>
          </p:nvPr>
        </p:nvGraphicFramePr>
        <p:xfrm>
          <a:off x="655638" y="2997200"/>
          <a:ext cx="6985000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" name="Worksheet" r:id="rId5" imgW="6476952" imgH="2971657" progId="Excel.Sheet.12">
                  <p:embed/>
                </p:oleObj>
              </mc:Choice>
              <mc:Fallback>
                <p:oleObj name="Worksheet" r:id="rId5" imgW="6476952" imgH="297165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997200"/>
                        <a:ext cx="6985000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152399" y="2708920"/>
            <a:ext cx="799147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какъв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признак се е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проявявала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3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99330"/>
            <a:ext cx="874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Имали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 сте случаи на нетолерантност, от страна на от страна на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членове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колектива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към учители?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ПРОЯВА НА АГРЕСИЯ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ЧЛЕНОВЕ НА КОЛЕКТИВА КЪМ УЧИТЕЛИ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999452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респонденти, които са казали, че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нетолерантност на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членове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колектива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към учители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/94 </a:t>
            </a:r>
            <a:r>
              <a:rPr lang="ru-RU" sz="11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./ 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484312"/>
              </p:ext>
            </p:extLst>
          </p:nvPr>
        </p:nvGraphicFramePr>
        <p:xfrm>
          <a:off x="655638" y="1052513"/>
          <a:ext cx="69850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9" name="Worksheet" r:id="rId3" imgW="6476952" imgH="1342882" progId="Excel.Sheet.12">
                  <p:embed/>
                </p:oleObj>
              </mc:Choice>
              <mc:Fallback>
                <p:oleObj name="Worksheet" r:id="rId3" imgW="6476952" imgH="134288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052513"/>
                        <a:ext cx="69850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20112"/>
              </p:ext>
            </p:extLst>
          </p:nvPr>
        </p:nvGraphicFramePr>
        <p:xfrm>
          <a:off x="655638" y="2997200"/>
          <a:ext cx="6491287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0" name="Worksheet" r:id="rId5" imgW="6019610" imgH="2962227" progId="Excel.Sheet.12">
                  <p:embed/>
                </p:oleObj>
              </mc:Choice>
              <mc:Fallback>
                <p:oleObj name="Worksheet" r:id="rId5" imgW="6019610" imgH="296222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997200"/>
                        <a:ext cx="6491287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152399" y="2708920"/>
            <a:ext cx="799147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какъв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признак се е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проявявала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4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99330"/>
            <a:ext cx="874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Преминавали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 сте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специално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обучение или обучения,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свързани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темата за толерантността в 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училище?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ОБУЧЕНИЯ СВЪРЗАНИ С ТЕМАТА ЗА ТОЛЕРАНТНОСТТА В УЧИЛИЩЕ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999452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респонденти, които са казали,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 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преминавали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спец обучение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/375 </a:t>
            </a:r>
            <a:r>
              <a:rPr lang="ru-RU" sz="11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./ 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52399" y="2708920"/>
            <a:ext cx="799147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Били ли сте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обучавани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някои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следните теми?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72125"/>
              </p:ext>
            </p:extLst>
          </p:nvPr>
        </p:nvGraphicFramePr>
        <p:xfrm>
          <a:off x="655638" y="1052513"/>
          <a:ext cx="69850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8" name="Worksheet" r:id="rId3" imgW="6476952" imgH="1342882" progId="Excel.Sheet.12">
                  <p:embed/>
                </p:oleObj>
              </mc:Choice>
              <mc:Fallback>
                <p:oleObj name="Worksheet" r:id="rId3" imgW="6476952" imgH="134288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052513"/>
                        <a:ext cx="69850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56290"/>
              </p:ext>
            </p:extLst>
          </p:nvPr>
        </p:nvGraphicFramePr>
        <p:xfrm>
          <a:off x="439738" y="3068638"/>
          <a:ext cx="74168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9" name="Worksheet" r:id="rId5" imgW="8229600" imgH="2819495" progId="Excel.Sheet.12">
                  <p:embed/>
                </p:oleObj>
              </mc:Choice>
              <mc:Fallback>
                <p:oleObj name="Worksheet" r:id="rId5" imgW="8229600" imgH="281949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3068638"/>
                        <a:ext cx="741680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37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99330"/>
            <a:ext cx="874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Обучавани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 сте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практически да се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справяте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различните форми на агресия?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7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ОБУЧЕНИЯ ЗА ПРАКТИЧЕСКО СПРАВЯНЕ С РАЗЛИЧНИТЕ ФОРМИ НА АГРЕСИЯ</a:t>
            </a:r>
            <a:endParaRPr lang="bg-BG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6551766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респонденти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348224"/>
              </p:ext>
            </p:extLst>
          </p:nvPr>
        </p:nvGraphicFramePr>
        <p:xfrm>
          <a:off x="683568" y="1268760"/>
          <a:ext cx="708818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7" name="Worksheet" r:id="rId3" imgW="6572107" imgH="1743218" progId="Excel.Sheet.12">
                  <p:embed/>
                </p:oleObj>
              </mc:Choice>
              <mc:Fallback>
                <p:oleObj name="Worksheet" r:id="rId3" imgW="6572107" imgH="174321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268760"/>
                        <a:ext cx="7088187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53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325" y="46038"/>
            <a:ext cx="78247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schemeClr val="bg1"/>
                </a:solidFill>
              </a:rPr>
              <a:t>СЪДЪРЖАНИЕ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60" y="1692852"/>
            <a:ext cx="7127875" cy="29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spcBef>
                <a:spcPct val="60000"/>
              </a:spcBef>
              <a:spcAft>
                <a:spcPct val="60000"/>
              </a:spcAft>
            </a:pPr>
            <a:r>
              <a:rPr lang="bg-BG" sz="1400" b="1" dirty="0"/>
              <a:t>СЪДЪРЖАНИЕ </a:t>
            </a:r>
            <a:r>
              <a:rPr lang="en-GB" sz="1400" b="1" dirty="0" smtClean="0"/>
              <a:t> </a:t>
            </a:r>
            <a:endParaRPr lang="bg-BG" sz="1400" b="1" dirty="0"/>
          </a:p>
          <a:p>
            <a:pPr>
              <a:spcBef>
                <a:spcPct val="60000"/>
              </a:spcBef>
              <a:spcAft>
                <a:spcPct val="60000"/>
              </a:spcAft>
            </a:pPr>
            <a:r>
              <a:rPr lang="bg-BG" sz="1400" b="1" dirty="0" smtClean="0"/>
              <a:t>ЦЕЛИ </a:t>
            </a:r>
            <a:r>
              <a:rPr lang="bg-BG" sz="1400" b="1" dirty="0"/>
              <a:t>НА ИЗСЛЕДВАНЕТО   </a:t>
            </a:r>
            <a:r>
              <a:rPr lang="bg-BG" sz="1400" b="1" u="sng" dirty="0"/>
              <a:t>               </a:t>
            </a:r>
            <a:r>
              <a:rPr lang="en-GB" sz="1400" b="1" dirty="0" smtClean="0"/>
              <a:t> </a:t>
            </a:r>
            <a:endParaRPr lang="bg-BG" sz="1400" b="1" dirty="0" smtClean="0"/>
          </a:p>
          <a:p>
            <a:pPr>
              <a:spcBef>
                <a:spcPct val="60000"/>
              </a:spcBef>
              <a:spcAft>
                <a:spcPct val="60000"/>
              </a:spcAft>
            </a:pPr>
            <a:r>
              <a:rPr lang="bg-BG" sz="1400" b="1" dirty="0" smtClean="0"/>
              <a:t>МЕТОДОЛОГИЧЕСКА </a:t>
            </a:r>
            <a:r>
              <a:rPr lang="bg-BG" sz="1400" b="1" dirty="0"/>
              <a:t>РАМКА </a:t>
            </a:r>
            <a:endParaRPr lang="bg-BG" sz="1400" b="1" dirty="0"/>
          </a:p>
          <a:p>
            <a:pPr>
              <a:spcBef>
                <a:spcPct val="60000"/>
              </a:spcBef>
              <a:spcAft>
                <a:spcPct val="60000"/>
              </a:spcAft>
            </a:pPr>
            <a:r>
              <a:rPr lang="bg-BG" sz="1400" b="1" dirty="0"/>
              <a:t>РЕЗУЛТАТИ </a:t>
            </a:r>
            <a:r>
              <a:rPr lang="bg-BG" sz="1400" b="1" dirty="0" smtClean="0"/>
              <a:t>ОТ ПРОУЧВАНЕТО </a:t>
            </a:r>
            <a:r>
              <a:rPr lang="en-GB" sz="1400" b="1" u="sng" dirty="0" smtClean="0"/>
              <a:t>       </a:t>
            </a:r>
            <a:r>
              <a:rPr lang="bg-BG" sz="1400" b="1" u="sng" dirty="0" smtClean="0"/>
              <a:t> </a:t>
            </a:r>
            <a:endParaRPr lang="bg-BG" sz="1400" b="1" dirty="0"/>
          </a:p>
          <a:p>
            <a:pPr>
              <a:spcBef>
                <a:spcPct val="60000"/>
              </a:spcBef>
              <a:spcAft>
                <a:spcPct val="60000"/>
              </a:spcAft>
            </a:pPr>
            <a:endParaRPr lang="bg-BG" sz="1200" dirty="0"/>
          </a:p>
          <a:p>
            <a:pPr algn="ctr">
              <a:spcBef>
                <a:spcPct val="60000"/>
              </a:spcBef>
              <a:spcAft>
                <a:spcPct val="60000"/>
              </a:spcAft>
            </a:pPr>
            <a:r>
              <a:rPr lang="bg-BG" sz="1200" dirty="0" smtClean="0">
                <a:solidFill>
                  <a:srgbClr val="002060"/>
                </a:solidFill>
              </a:rPr>
              <a:t> </a:t>
            </a:r>
            <a:endParaRPr lang="bg-BG" sz="1200" u="sng" dirty="0">
              <a:solidFill>
                <a:srgbClr val="002060"/>
              </a:solidFill>
            </a:endParaRPr>
          </a:p>
          <a:p>
            <a:pPr algn="ctr">
              <a:spcBef>
                <a:spcPct val="60000"/>
              </a:spcBef>
              <a:spcAft>
                <a:spcPct val="60000"/>
              </a:spcAft>
            </a:pP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25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7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ПРАКТИЧЕСКО СПРАВЯНЕ С РАЗЛИЧНИТЕ ФОРМИ НА АГРЕСИЯ</a:t>
            </a:r>
            <a:endParaRPr lang="bg-BG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999452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респонденти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52399" y="3356992"/>
            <a:ext cx="799147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Чувствате</a:t>
            </a:r>
            <a:r>
              <a:rPr lang="en-US" sz="1200" b="1" dirty="0"/>
              <a:t>  </a:t>
            </a:r>
            <a:r>
              <a:rPr lang="en-US" sz="1200" b="1" dirty="0" err="1"/>
              <a:t>ли</a:t>
            </a:r>
            <a:r>
              <a:rPr lang="en-US" sz="1200" b="1" dirty="0"/>
              <a:t> </a:t>
            </a:r>
            <a:r>
              <a:rPr lang="en-US" sz="1200" b="1" dirty="0" err="1"/>
              <a:t>се</a:t>
            </a:r>
            <a:r>
              <a:rPr lang="en-US" sz="1200" b="1" dirty="0"/>
              <a:t> </a:t>
            </a:r>
            <a:r>
              <a:rPr lang="en-US" sz="1200" b="1" dirty="0" err="1"/>
              <a:t>подготвен</a:t>
            </a:r>
            <a:r>
              <a:rPr lang="en-US" sz="1200" b="1" dirty="0"/>
              <a:t>/а </a:t>
            </a:r>
            <a:r>
              <a:rPr lang="en-US" sz="1200" b="1" dirty="0" err="1"/>
              <a:t>да</a:t>
            </a:r>
            <a:r>
              <a:rPr lang="en-US" sz="1200" b="1" dirty="0"/>
              <a:t> </a:t>
            </a:r>
            <a:r>
              <a:rPr lang="en-US" sz="1200" b="1" dirty="0" err="1"/>
              <a:t>се</a:t>
            </a:r>
            <a:r>
              <a:rPr lang="en-US" sz="1200" b="1" dirty="0"/>
              <a:t> </a:t>
            </a:r>
            <a:r>
              <a:rPr lang="en-US" sz="1200" b="1" dirty="0" err="1"/>
              <a:t>справяте</a:t>
            </a:r>
            <a:r>
              <a:rPr lang="en-US" sz="1200" b="1" dirty="0"/>
              <a:t> с различните форми на нетолерантност и </a:t>
            </a:r>
            <a:r>
              <a:rPr lang="en-US" sz="1200" b="1" dirty="0" smtClean="0"/>
              <a:t>агресия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78053"/>
              </p:ext>
            </p:extLst>
          </p:nvPr>
        </p:nvGraphicFramePr>
        <p:xfrm>
          <a:off x="285750" y="3789363"/>
          <a:ext cx="8485188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6" name="Worksheet" r:id="rId3" imgW="7867530" imgH="1590765" progId="Excel.Sheet.12">
                  <p:embed/>
                </p:oleObj>
              </mc:Choice>
              <mc:Fallback>
                <p:oleObj name="Worksheet" r:id="rId3" imgW="7867530" imgH="159076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89363"/>
                        <a:ext cx="8485188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3"/>
          <p:cNvSpPr txBox="1"/>
          <p:nvPr/>
        </p:nvSpPr>
        <p:spPr>
          <a:xfrm>
            <a:off x="152399" y="404664"/>
            <a:ext cx="799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Прилагали</a:t>
            </a:r>
            <a:r>
              <a:rPr lang="en-US" sz="1200" b="1" dirty="0"/>
              <a:t> </a:t>
            </a:r>
            <a:r>
              <a:rPr lang="en-US" sz="1200" b="1" dirty="0" err="1"/>
              <a:t>ли</a:t>
            </a:r>
            <a:r>
              <a:rPr lang="en-US" sz="1200" b="1" dirty="0"/>
              <a:t> сте във вашето училище </a:t>
            </a:r>
            <a:r>
              <a:rPr lang="en-US" sz="1200" b="1" dirty="0" err="1"/>
              <a:t>някакви</a:t>
            </a:r>
            <a:r>
              <a:rPr lang="en-US" sz="1200" b="1" dirty="0"/>
              <a:t> </a:t>
            </a:r>
            <a:r>
              <a:rPr lang="en-US" sz="1200" b="1" dirty="0" err="1"/>
              <a:t>иновативни</a:t>
            </a:r>
            <a:r>
              <a:rPr lang="en-US" sz="1200" b="1" dirty="0"/>
              <a:t> антидискриминационни </a:t>
            </a:r>
            <a:r>
              <a:rPr lang="en-US" sz="1200" b="1" dirty="0" err="1"/>
              <a:t>образователни</a:t>
            </a:r>
            <a:r>
              <a:rPr lang="en-US" sz="1200" b="1" dirty="0"/>
              <a:t> дейности – </a:t>
            </a:r>
            <a:r>
              <a:rPr lang="en-US" sz="1200" b="1" dirty="0" err="1"/>
              <a:t>превантивни</a:t>
            </a:r>
            <a:r>
              <a:rPr lang="en-US" sz="1200" b="1" dirty="0"/>
              <a:t> или </a:t>
            </a:r>
            <a:r>
              <a:rPr lang="en-US" sz="1200" b="1" dirty="0" err="1" smtClean="0"/>
              <a:t>коригиращи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Об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18849"/>
              </p:ext>
            </p:extLst>
          </p:nvPr>
        </p:nvGraphicFramePr>
        <p:xfrm>
          <a:off x="436066" y="1176288"/>
          <a:ext cx="78803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7" name="Worksheet" r:id="rId5" imgW="7439040" imgH="1247865" progId="Excel.Sheet.12">
                  <p:embed/>
                </p:oleObj>
              </mc:Choice>
              <mc:Fallback>
                <p:oleObj name="Worksheet" r:id="rId5" imgW="7439040" imgH="124786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66" y="1176288"/>
                        <a:ext cx="788035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65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99330"/>
            <a:ext cx="874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кои от следните теми, свързани с толерантността, мислите, че трябва да бъдат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обучения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във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Вашето училище?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7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НЕОБХОДИМИ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ТЕМИ ЗА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ОБУЧЕНИЯ ОТ ГЛ.Т. НА ПЕД. СПЕЦИАЛИСТИ </a:t>
            </a:r>
            <a:endParaRPr lang="bg-BG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6581110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респонденти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496440"/>
              </p:ext>
            </p:extLst>
          </p:nvPr>
        </p:nvGraphicFramePr>
        <p:xfrm>
          <a:off x="668612" y="942823"/>
          <a:ext cx="7775900" cy="5409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Worksheet" r:id="rId3" imgW="9829890" imgH="6838860" progId="Excel.Sheet.12">
                  <p:embed/>
                </p:oleObj>
              </mc:Choice>
              <mc:Fallback>
                <p:oleObj name="Worksheet" r:id="rId3" imgW="9829890" imgH="6838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612" y="942823"/>
                        <a:ext cx="7775900" cy="5409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63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9156" y="6525344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Всички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учители (980)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80751087"/>
              </p:ext>
            </p:extLst>
          </p:nvPr>
        </p:nvGraphicFramePr>
        <p:xfrm>
          <a:off x="107504" y="2060848"/>
          <a:ext cx="89289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015" y="908720"/>
            <a:ext cx="8892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Направление 1: </a:t>
            </a:r>
          </a:p>
          <a:p>
            <a:pPr algn="ctr"/>
            <a:r>
              <a:rPr lang="ru-RU" sz="1400" b="1" dirty="0" err="1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Толерантността</a:t>
            </a:r>
            <a:r>
              <a:rPr lang="ru-RU" sz="1400" b="1" dirty="0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през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призмата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на взаимодействие между семейство, училище и </a:t>
            </a:r>
            <a:endParaRPr lang="ru-RU" sz="1400" b="1" dirty="0" smtClean="0">
              <a:solidFill>
                <a:srgbClr val="0068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err="1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местна</a:t>
            </a:r>
            <a:r>
              <a:rPr lang="ru-RU" sz="1400" b="1" dirty="0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общност</a:t>
            </a:r>
            <a:endParaRPr lang="bg-BG" sz="1400" b="1" dirty="0">
              <a:solidFill>
                <a:srgbClr val="0068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7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ЛИЧНО ПРЕДПОЧИТАНИ ТЕМИ ЗА ОБУЧЕНИЯ ЗА УЧИТЕЛИ – НАПРАВЛЕНИЕ 1</a:t>
            </a:r>
            <a:endParaRPr lang="bg-BG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74" y="389584"/>
            <a:ext cx="874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кои от следните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конкретни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теми за обучение по толерантност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лично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бихте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искали да преминете обучение? 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37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9156" y="6525344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Всички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учители (980)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69932273"/>
              </p:ext>
            </p:extLst>
          </p:nvPr>
        </p:nvGraphicFramePr>
        <p:xfrm>
          <a:off x="-252536" y="1772816"/>
          <a:ext cx="97210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910" y="854290"/>
            <a:ext cx="8460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Направление 2: </a:t>
            </a:r>
          </a:p>
          <a:p>
            <a:pPr algn="ctr"/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Теми,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насочени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към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изграждане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на толерантна среда в училище, </a:t>
            </a:r>
            <a:r>
              <a:rPr lang="ru-RU" sz="1400" b="1" dirty="0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чрез </a:t>
            </a:r>
            <a:r>
              <a:rPr lang="ru-RU" sz="1400" b="1" dirty="0" err="1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подобряване</a:t>
            </a:r>
            <a:r>
              <a:rPr lang="ru-RU" sz="1400" b="1" dirty="0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психо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-климата в училище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67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ЛИЧНО ПРЕДПОЧИТАНИ ТЕМИ ЗА ОБУЧЕНИЯ ЗА УЧИТЕЛИ – НАПРАВЛЕНИЕ 2</a:t>
            </a:r>
            <a:endParaRPr lang="bg-BG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74" y="389584"/>
            <a:ext cx="874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кои от следните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конкретни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теми за обучение по толерантност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лично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бихте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искали да преминете обучение? 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01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9156" y="6525344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Всички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учители (980)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22063215"/>
              </p:ext>
            </p:extLst>
          </p:nvPr>
        </p:nvGraphicFramePr>
        <p:xfrm>
          <a:off x="-612576" y="1628800"/>
          <a:ext cx="100811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7606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Направление 3: </a:t>
            </a:r>
          </a:p>
          <a:p>
            <a:pPr algn="ctr"/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Толерантността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през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призмата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по-широк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културен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подход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към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приемане</a:t>
            </a:r>
            <a:r>
              <a:rPr lang="ru-RU" sz="1400" b="1" dirty="0" smtClean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err="1">
                <a:solidFill>
                  <a:srgbClr val="006896"/>
                </a:solidFill>
                <a:latin typeface="Arial" pitchFamily="34" charset="0"/>
                <a:cs typeface="Arial" pitchFamily="34" charset="0"/>
              </a:rPr>
              <a:t>различията</a:t>
            </a:r>
            <a:endParaRPr lang="ru-RU" sz="1400" b="1" dirty="0">
              <a:solidFill>
                <a:srgbClr val="0068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7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ЛИЧНО ПРЕДПОЧИТАНИ ТЕМИ ЗА ОБУЧЕНИЯ ЗА УЧИТЕЛИ – НАПРАВЛЕНИЕ 3</a:t>
            </a:r>
            <a:endParaRPr lang="bg-BG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74" y="389584"/>
            <a:ext cx="874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кои от следните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конкретни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теми за обучение по толерантност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лично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бихте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искали да преминете обучение? 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89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883784"/>
            <a:ext cx="7632848" cy="44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2300" b="1" dirty="0" smtClean="0">
                <a:solidFill>
                  <a:srgbClr val="003366"/>
                </a:solidFill>
                <a:ea typeface="Verdana" pitchFamily="34" charset="0"/>
                <a:cs typeface="Arial" charset="0"/>
              </a:rPr>
              <a:t>УЧЕНИЦИ </a:t>
            </a:r>
            <a:endParaRPr lang="bg-BG" sz="2300" b="1" dirty="0">
              <a:solidFill>
                <a:srgbClr val="003366"/>
              </a:solidFill>
              <a:ea typeface="Verdana" pitchFamily="34" charset="0"/>
              <a:cs typeface="Arial" charset="0"/>
            </a:endParaRPr>
          </a:p>
        </p:txBody>
      </p:sp>
      <p:pic>
        <p:nvPicPr>
          <p:cNvPr id="4" name="Picture 44" descr="http://outlookafghanistan.net/assets/2012/tole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01" y="4869160"/>
            <a:ext cx="1833921" cy="13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99330"/>
            <a:ext cx="874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/>
              <a:t>Преминавали ли сте специални обучения, свързани с темата за толерантността в  училище?</a:t>
            </a:r>
            <a:endParaRPr lang="bg-BG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ОБУЧЕНИЯ, СВЪРЗАНИ С ТЕМАТА ЗА ТОЛЕРАНТНОСТТА В УЧИЛИЩЕ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999452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респонденти, които са казали,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 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 </a:t>
            </a:r>
            <a:r>
              <a:rPr lang="ru-RU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преминавали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спец обучение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/260 </a:t>
            </a:r>
            <a:r>
              <a:rPr lang="ru-RU" sz="11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./ 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52399" y="2420888"/>
            <a:ext cx="799147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200" b="1" dirty="0"/>
              <a:t>По кои от тези теми сте учили в училище или в специално обучение?</a:t>
            </a:r>
            <a:endParaRPr lang="bg-BG" sz="1200" dirty="0"/>
          </a:p>
        </p:txBody>
      </p:sp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706609"/>
              </p:ext>
            </p:extLst>
          </p:nvPr>
        </p:nvGraphicFramePr>
        <p:xfrm>
          <a:off x="227013" y="1047750"/>
          <a:ext cx="87820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" name="Worksheet" r:id="rId3" imgW="8782098" imgH="1228868" progId="Excel.Sheet.12">
                  <p:embed/>
                </p:oleObj>
              </mc:Choice>
              <mc:Fallback>
                <p:oleObj name="Worksheet" r:id="rId3" imgW="8782098" imgH="1228868" progId="Excel.Sheet.12">
                  <p:embed/>
                  <p:pic>
                    <p:nvPicPr>
                      <p:cNvPr id="0" name="Об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047750"/>
                        <a:ext cx="878205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681000"/>
              </p:ext>
            </p:extLst>
          </p:nvPr>
        </p:nvGraphicFramePr>
        <p:xfrm>
          <a:off x="152400" y="2781300"/>
          <a:ext cx="87820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1" name="Worksheet" r:id="rId5" imgW="8782098" imgH="3200543" progId="Excel.Sheet.12">
                  <p:embed/>
                </p:oleObj>
              </mc:Choice>
              <mc:Fallback>
                <p:oleObj name="Worksheet" r:id="rId5" imgW="8782098" imgH="3200543" progId="Excel.Sheet.12">
                  <p:embed/>
                  <p:pic>
                    <p:nvPicPr>
                      <p:cNvPr id="0" name="Об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81300"/>
                        <a:ext cx="878205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569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21198"/>
              </p:ext>
            </p:extLst>
          </p:nvPr>
        </p:nvGraphicFramePr>
        <p:xfrm>
          <a:off x="971600" y="1076414"/>
          <a:ext cx="7659402" cy="442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Worksheet" r:id="rId3" imgW="6486382" imgH="4181666" progId="Excel.Sheet.12">
                  <p:embed/>
                </p:oleObj>
              </mc:Choice>
              <mc:Fallback>
                <p:oleObj name="Worksheet" r:id="rId3" imgW="6486382" imgH="4181666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076414"/>
                        <a:ext cx="7659402" cy="4426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404664"/>
            <a:ext cx="80246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 smtClean="0"/>
              <a:t>Какви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форми</a:t>
            </a:r>
            <a:r>
              <a:rPr lang="ru-RU" sz="1200" b="1" dirty="0" smtClean="0"/>
              <a:t> на обучения </a:t>
            </a:r>
            <a:r>
              <a:rPr lang="ru-RU" sz="1200" b="1" dirty="0"/>
              <a:t>за </a:t>
            </a:r>
            <a:r>
              <a:rPr lang="ru-RU" sz="1200" b="1" dirty="0" err="1"/>
              <a:t>справяне</a:t>
            </a:r>
            <a:r>
              <a:rPr lang="ru-RU" sz="1200" b="1" dirty="0"/>
              <a:t> с </a:t>
            </a:r>
            <a:r>
              <a:rPr lang="ru-RU" sz="1200" b="1" dirty="0" err="1" smtClean="0"/>
              <a:t>нетолерантността</a:t>
            </a:r>
            <a:r>
              <a:rPr lang="ru-RU" sz="1200" b="1" dirty="0" smtClean="0"/>
              <a:t> и </a:t>
            </a:r>
            <a:r>
              <a:rPr lang="ru-RU" sz="1200" b="1" dirty="0" err="1" smtClean="0"/>
              <a:t>агресията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проведени</a:t>
            </a:r>
            <a:r>
              <a:rPr lang="ru-RU" sz="1200" b="1" dirty="0" smtClean="0"/>
              <a:t> сред </a:t>
            </a:r>
            <a:r>
              <a:rPr lang="ru-RU" sz="1200" b="1" dirty="0" err="1" smtClean="0"/>
              <a:t>учениците</a:t>
            </a:r>
            <a:r>
              <a:rPr lang="ru-RU" sz="1200" b="1" dirty="0"/>
              <a:t>?</a:t>
            </a:r>
            <a:endParaRPr lang="bg-BG" sz="1200" dirty="0"/>
          </a:p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537750" y="5631631"/>
            <a:ext cx="8240205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200" b="1" dirty="0"/>
              <a:t>По-голямата част от интервюираните специалисти (общо 55%), </a:t>
            </a:r>
            <a:r>
              <a:rPr lang="bg-BG" sz="1200" b="1" dirty="0" smtClean="0"/>
              <a:t>оценяват </a:t>
            </a:r>
            <a:r>
              <a:rPr lang="bg-BG" sz="1200" b="1" dirty="0"/>
              <a:t>тези обучения на учениците </a:t>
            </a:r>
            <a:endParaRPr lang="bg-BG" sz="1200" b="1" dirty="0" smtClean="0"/>
          </a:p>
          <a:p>
            <a:r>
              <a:rPr lang="bg-BG" sz="1200" b="1" dirty="0" smtClean="0"/>
              <a:t>като </a:t>
            </a:r>
            <a:r>
              <a:rPr lang="bg-BG" sz="1200" b="1" dirty="0"/>
              <a:t>полезни </a:t>
            </a:r>
            <a:r>
              <a:rPr lang="bg-BG" sz="1200" b="1" dirty="0" smtClean="0"/>
              <a:t>(20%) или </a:t>
            </a:r>
            <a:r>
              <a:rPr lang="bg-BG" sz="1200" b="1" dirty="0"/>
              <a:t>по-скоро полезни </a:t>
            </a:r>
            <a:r>
              <a:rPr lang="bg-BG" sz="1200" b="1" dirty="0" smtClean="0"/>
              <a:t>(35%) а </a:t>
            </a:r>
            <a:r>
              <a:rPr lang="bg-BG" sz="1200" b="1" dirty="0"/>
              <a:t>други 38% не могат да дадат оценка за полезността им</a:t>
            </a:r>
            <a:r>
              <a:rPr lang="bg-BG" sz="1200" b="1" dirty="0" smtClean="0"/>
              <a:t>.</a:t>
            </a:r>
            <a:endParaRPr lang="bg-BG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ФОРМИ НА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ОБУЧЕНИЯ СРЕД УЧЕНИЦИТЕ 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99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99330"/>
            <a:ext cx="874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Кои</a:t>
            </a:r>
            <a:r>
              <a:rPr lang="en-US" sz="1200" b="1" dirty="0"/>
              <a:t> от </a:t>
            </a:r>
            <a:r>
              <a:rPr lang="en-US" sz="1200" b="1" dirty="0" err="1"/>
              <a:t>тези</a:t>
            </a:r>
            <a:r>
              <a:rPr lang="en-US" sz="1200" b="1" dirty="0"/>
              <a:t> </a:t>
            </a:r>
            <a:r>
              <a:rPr lang="en-US" sz="1200" b="1" dirty="0" err="1"/>
              <a:t>теми</a:t>
            </a:r>
            <a:r>
              <a:rPr lang="en-US" sz="1200" b="1" dirty="0"/>
              <a:t>, </a:t>
            </a:r>
            <a:r>
              <a:rPr lang="en-US" sz="1200" b="1" dirty="0" err="1"/>
              <a:t>изброени</a:t>
            </a:r>
            <a:r>
              <a:rPr lang="en-US" sz="1200" b="1" dirty="0"/>
              <a:t> в </a:t>
            </a:r>
            <a:r>
              <a:rPr lang="en-US" sz="1200" b="1" dirty="0" err="1"/>
              <a:t>таблицата</a:t>
            </a:r>
            <a:r>
              <a:rPr lang="en-US" sz="1200" b="1" dirty="0"/>
              <a:t>, са </a:t>
            </a:r>
            <a:r>
              <a:rPr lang="en-US" sz="1200" b="1" dirty="0" err="1"/>
              <a:t>ви</a:t>
            </a:r>
            <a:r>
              <a:rPr lang="en-US" sz="1200" b="1" dirty="0"/>
              <a:t> </a:t>
            </a:r>
            <a:r>
              <a:rPr lang="en-US" sz="1200" b="1" dirty="0" err="1"/>
              <a:t>интересни</a:t>
            </a:r>
            <a:r>
              <a:rPr lang="en-US" sz="1200" b="1" dirty="0"/>
              <a:t> на </a:t>
            </a:r>
            <a:r>
              <a:rPr lang="en-US" sz="1200" b="1" dirty="0" err="1"/>
              <a:t>Вас</a:t>
            </a:r>
            <a:r>
              <a:rPr lang="en-US" sz="1200" b="1" dirty="0"/>
              <a:t> </a:t>
            </a:r>
            <a:r>
              <a:rPr lang="en-US" sz="1200" b="1" dirty="0" err="1"/>
              <a:t>лично</a:t>
            </a:r>
            <a:r>
              <a:rPr lang="en-US" sz="1200" b="1" dirty="0"/>
              <a:t> и </a:t>
            </a:r>
            <a:r>
              <a:rPr lang="en-US" sz="1200" b="1" dirty="0" err="1"/>
              <a:t>бихте</a:t>
            </a:r>
            <a:r>
              <a:rPr lang="en-US" sz="1200" b="1" dirty="0"/>
              <a:t> искали </a:t>
            </a:r>
            <a:r>
              <a:rPr lang="en-US" sz="1200" b="1" dirty="0" err="1"/>
              <a:t>да</a:t>
            </a:r>
            <a:r>
              <a:rPr lang="en-US" sz="1200" b="1" dirty="0"/>
              <a:t> Ви </a:t>
            </a:r>
            <a:r>
              <a:rPr lang="en-US" sz="1200" b="1" dirty="0" err="1"/>
              <a:t>обучават</a:t>
            </a:r>
            <a:r>
              <a:rPr lang="en-US" sz="1200" b="1" dirty="0"/>
              <a:t> по тях?</a:t>
            </a:r>
            <a:r>
              <a:rPr lang="en-US" sz="1200" i="1" dirty="0"/>
              <a:t> </a:t>
            </a:r>
            <a:endParaRPr lang="bg-BG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ИНТЕРЕС КЪМ ТЕМИ ЗА ОБУЧЕНИЯ, СВЪРЗАНИ С ТОЛЕРАНТНОСТТА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064" y="4653136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респонденти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594250"/>
              </p:ext>
            </p:extLst>
          </p:nvPr>
        </p:nvGraphicFramePr>
        <p:xfrm>
          <a:off x="152400" y="1171178"/>
          <a:ext cx="878205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0" name="Worksheet" r:id="rId3" imgW="8782050" imgH="3409950" progId="Excel.Sheet.12">
                  <p:embed/>
                </p:oleObj>
              </mc:Choice>
              <mc:Fallback>
                <p:oleObj name="Worksheet" r:id="rId3" imgW="8782050" imgH="340995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71178"/>
                        <a:ext cx="8782050" cy="340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275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99330"/>
            <a:ext cx="874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Участвали</a:t>
            </a:r>
            <a:r>
              <a:rPr lang="en-US" sz="1200" b="1" dirty="0"/>
              <a:t> </a:t>
            </a:r>
            <a:r>
              <a:rPr lang="en-US" sz="1200" b="1" dirty="0" err="1"/>
              <a:t>ли</a:t>
            </a:r>
            <a:r>
              <a:rPr lang="en-US" sz="1200" b="1" dirty="0"/>
              <a:t> сте в </a:t>
            </a:r>
            <a:r>
              <a:rPr lang="en-US" sz="1200" b="1" dirty="0" err="1"/>
              <a:t>някакви</a:t>
            </a:r>
            <a:r>
              <a:rPr lang="en-US" sz="1200" b="1" dirty="0"/>
              <a:t> дейности или </a:t>
            </a:r>
            <a:r>
              <a:rPr lang="en-US" sz="1200" b="1" dirty="0" err="1"/>
              <a:t>проекти</a:t>
            </a:r>
            <a:r>
              <a:rPr lang="en-US" sz="1200" b="1" dirty="0"/>
              <a:t>, ЗАЕДНО  </a:t>
            </a:r>
            <a:r>
              <a:rPr lang="en-US" sz="1200" b="1" dirty="0" smtClean="0"/>
              <a:t>с</a:t>
            </a:r>
            <a:r>
              <a:rPr lang="bg-BG" sz="1200" b="1" dirty="0" smtClean="0"/>
              <a:t>:</a:t>
            </a:r>
            <a:endParaRPr lang="bg-BG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СЪВМЕСТНО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УЧАСТИЕ В ПРОЕКТИ</a:t>
            </a:r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bg-BG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ФАКТОР ЗА ТОЛЕРАНТНОСТТА </a:t>
            </a:r>
            <a:r>
              <a:rPr lang="en-US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068960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респонденти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555106"/>
              </p:ext>
            </p:extLst>
          </p:nvPr>
        </p:nvGraphicFramePr>
        <p:xfrm>
          <a:off x="152400" y="1171575"/>
          <a:ext cx="87820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9" name="Worksheet" r:id="rId3" imgW="8782098" imgH="1828943" progId="Excel.Sheet.12">
                  <p:embed/>
                </p:oleObj>
              </mc:Choice>
              <mc:Fallback>
                <p:oleObj name="Worksheet" r:id="rId3" imgW="8782098" imgH="18289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71575"/>
                        <a:ext cx="87820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75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4625" y="669614"/>
            <a:ext cx="3049367" cy="20393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schemeClr val="bg1"/>
                </a:solidFill>
              </a:rPr>
              <a:t>ЦЕЛИ НА ИЗСЛЕДВАНЕТО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734" y="1065802"/>
            <a:ext cx="5636418" cy="123110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171450" indent="-171450" algn="just" eaLnBrk="0" hangingPunct="0">
              <a:defRPr/>
            </a:pPr>
            <a:endParaRPr lang="bg-BG" sz="200" dirty="0" smtClean="0"/>
          </a:p>
          <a:p>
            <a:pPr algn="just" eaLnBrk="0" hangingPunct="0">
              <a:defRPr/>
            </a:pPr>
            <a:r>
              <a:rPr lang="bg-BG" sz="1400" b="1" dirty="0" smtClean="0">
                <a:solidFill>
                  <a:schemeClr val="bg1"/>
                </a:solidFill>
              </a:rPr>
              <a:t>1. Проучване на нивото </a:t>
            </a:r>
            <a:r>
              <a:rPr lang="bg-BG" sz="1400" b="1" dirty="0">
                <a:solidFill>
                  <a:schemeClr val="bg1"/>
                </a:solidFill>
              </a:rPr>
              <a:t>на толерантност </a:t>
            </a:r>
            <a:r>
              <a:rPr lang="bg-BG" sz="1400" b="1" dirty="0" smtClean="0">
                <a:solidFill>
                  <a:schemeClr val="bg1"/>
                </a:solidFill>
              </a:rPr>
              <a:t>в държавните </a:t>
            </a:r>
            <a:r>
              <a:rPr lang="bg-BG" sz="1400" b="1" dirty="0">
                <a:solidFill>
                  <a:schemeClr val="bg1"/>
                </a:solidFill>
              </a:rPr>
              <a:t>училища към МОН </a:t>
            </a:r>
            <a:r>
              <a:rPr lang="bg-BG" sz="1400" b="1" dirty="0" smtClean="0">
                <a:solidFill>
                  <a:schemeClr val="bg1"/>
                </a:solidFill>
              </a:rPr>
              <a:t>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just" eaLnBrk="0" hangingPunct="0">
              <a:defRPr/>
            </a:pPr>
            <a:r>
              <a:rPr lang="bg-BG" sz="1400" b="1" dirty="0" smtClean="0">
                <a:solidFill>
                  <a:schemeClr val="bg1"/>
                </a:solidFill>
              </a:rPr>
              <a:t>2. Оценка </a:t>
            </a:r>
            <a:r>
              <a:rPr lang="bg-BG" sz="1400" b="1" dirty="0">
                <a:solidFill>
                  <a:schemeClr val="bg1"/>
                </a:solidFill>
              </a:rPr>
              <a:t>на нуждите от </a:t>
            </a:r>
            <a:r>
              <a:rPr lang="bg-BG" sz="1400" b="1" dirty="0" smtClean="0">
                <a:solidFill>
                  <a:schemeClr val="bg1"/>
                </a:solidFill>
              </a:rPr>
              <a:t>обучение </a:t>
            </a:r>
            <a:r>
              <a:rPr lang="bg-BG" sz="1400" b="1" dirty="0">
                <a:solidFill>
                  <a:schemeClr val="bg1"/>
                </a:solidFill>
              </a:rPr>
              <a:t> </a:t>
            </a:r>
            <a:r>
              <a:rPr lang="bg-BG" sz="1400" b="1" dirty="0" smtClean="0">
                <a:solidFill>
                  <a:schemeClr val="bg1"/>
                </a:solidFill>
              </a:rPr>
              <a:t>на педагогическите специалисти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just" eaLnBrk="0" hangingPunct="0">
              <a:defRPr/>
            </a:pPr>
            <a:r>
              <a:rPr lang="bg-BG" sz="1400" b="1" dirty="0" smtClean="0">
                <a:solidFill>
                  <a:schemeClr val="bg1"/>
                </a:solidFill>
              </a:rPr>
              <a:t>3. Генериране на идеи и теми за обучения </a:t>
            </a:r>
            <a:endParaRPr lang="bg-BG" sz="1400" b="1" dirty="0">
              <a:solidFill>
                <a:schemeClr val="bg1"/>
              </a:solidFill>
            </a:endParaRPr>
          </a:p>
          <a:p>
            <a:pPr marL="171450" indent="-171450" algn="just" eaLnBrk="0" hangingPunct="0">
              <a:defRPr/>
            </a:pPr>
            <a:endParaRPr lang="en-US" sz="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15616" y="350100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734" y="2420888"/>
            <a:ext cx="4104456" cy="335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 eaLnBrk="0" hangingPunct="0">
              <a:defRPr/>
            </a:pPr>
            <a:r>
              <a:rPr lang="bg-BG" sz="1400" dirty="0" smtClean="0"/>
              <a:t>         </a:t>
            </a:r>
            <a:r>
              <a:rPr lang="bg-BG" sz="1400" b="1" dirty="0" smtClean="0"/>
              <a:t>Цели </a:t>
            </a:r>
            <a:r>
              <a:rPr lang="bg-BG" sz="1400" b="1" dirty="0"/>
              <a:t>на качественото проучване </a:t>
            </a:r>
            <a:endParaRPr lang="bg-BG" sz="1400" b="1" dirty="0" smtClean="0"/>
          </a:p>
          <a:p>
            <a:pPr marL="171450" indent="-171450" algn="just" eaLnBrk="0" hangingPunct="0">
              <a:defRPr/>
            </a:pPr>
            <a:r>
              <a:rPr lang="bg-BG" sz="1400" b="1" dirty="0">
                <a:sym typeface="Wingdings 3"/>
              </a:rPr>
              <a:t> </a:t>
            </a:r>
            <a:r>
              <a:rPr lang="bg-BG" sz="1400" b="1" dirty="0" smtClean="0">
                <a:sym typeface="Wingdings 3"/>
              </a:rPr>
              <a:t>                                  </a:t>
            </a:r>
            <a:endParaRPr lang="bg-BG" sz="1400" b="1" dirty="0" smtClean="0"/>
          </a:p>
          <a:p>
            <a:pPr marL="171450" indent="-171450" algn="just" eaLnBrk="0" hangingPunct="0">
              <a:defRPr/>
            </a:pPr>
            <a:r>
              <a:rPr lang="bg-BG" sz="1400" dirty="0" smtClean="0"/>
              <a:t>            </a:t>
            </a:r>
            <a:r>
              <a:rPr lang="bg-BG" sz="1200" b="1" dirty="0" smtClean="0"/>
              <a:t>ДА СЕ ПРОУЧАТ ДЪЛБОЧИННО </a:t>
            </a:r>
            <a:endParaRPr lang="en-US" sz="1200" b="1" dirty="0" smtClean="0"/>
          </a:p>
          <a:p>
            <a:pPr marL="171450" indent="-171450" algn="just" eaLnBrk="0" hangingPunct="0">
              <a:buClr>
                <a:srgbClr val="C00000"/>
              </a:buClr>
              <a:buFont typeface="Wingdings 3" pitchFamily="18" charset="2"/>
              <a:buChar char="Æ"/>
              <a:defRPr/>
            </a:pPr>
            <a:r>
              <a:rPr lang="bg-BG" sz="1200" dirty="0" smtClean="0"/>
              <a:t>нагласите към темата за толерантността в училищната система. </a:t>
            </a:r>
          </a:p>
          <a:p>
            <a:pPr marL="171450" indent="-171450" algn="just" eaLnBrk="0" hangingPunct="0">
              <a:buClr>
                <a:srgbClr val="C00000"/>
              </a:buClr>
              <a:buFont typeface="Wingdings 3" pitchFamily="18" charset="2"/>
              <a:buChar char="Æ"/>
              <a:defRPr/>
            </a:pPr>
            <a:r>
              <a:rPr lang="ru-RU" sz="1200" dirty="0" err="1" smtClean="0"/>
              <a:t>индикаторите</a:t>
            </a:r>
            <a:r>
              <a:rPr lang="ru-RU" sz="1200" dirty="0" smtClean="0"/>
              <a:t> за </a:t>
            </a:r>
            <a:r>
              <a:rPr lang="ru-RU" sz="1200" dirty="0" err="1" smtClean="0"/>
              <a:t>количественото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проучване</a:t>
            </a:r>
            <a:r>
              <a:rPr lang="ru-RU" sz="1200" dirty="0" smtClean="0"/>
              <a:t> </a:t>
            </a:r>
          </a:p>
          <a:p>
            <a:pPr marL="171450" indent="-171450" algn="just" eaLnBrk="0" hangingPunct="0">
              <a:buClr>
                <a:srgbClr val="C00000"/>
              </a:buClr>
              <a:buFont typeface="Wingdings 3" pitchFamily="18" charset="2"/>
              <a:buChar char="Æ"/>
              <a:defRPr/>
            </a:pPr>
            <a:r>
              <a:rPr lang="bg-BG" sz="1200" dirty="0" smtClean="0"/>
              <a:t>идеи</a:t>
            </a:r>
            <a:r>
              <a:rPr lang="bg-BG" sz="1200" dirty="0"/>
              <a:t>, предложения и препоръки за теми за обучения относно следните направления: </a:t>
            </a:r>
          </a:p>
          <a:p>
            <a:pPr marL="628650" lvl="1" indent="-171450" algn="just" eaLnBrk="0" hangingPunct="0">
              <a:buFont typeface="Wingdings" pitchFamily="2" charset="2"/>
              <a:buChar char="§"/>
              <a:defRPr/>
            </a:pPr>
            <a:r>
              <a:rPr lang="bg-BG" sz="1200" dirty="0"/>
              <a:t>и</a:t>
            </a:r>
            <a:r>
              <a:rPr lang="bg-BG" sz="1200" dirty="0" smtClean="0"/>
              <a:t>новативни </a:t>
            </a:r>
            <a:r>
              <a:rPr lang="bg-BG" sz="1200" dirty="0" smtClean="0"/>
              <a:t>антидискриминационни </a:t>
            </a:r>
          </a:p>
          <a:p>
            <a:pPr lvl="1" algn="just" eaLnBrk="0" hangingPunct="0">
              <a:defRPr/>
            </a:pPr>
            <a:r>
              <a:rPr lang="bg-BG" sz="1200" dirty="0"/>
              <a:t> </a:t>
            </a:r>
            <a:r>
              <a:rPr lang="bg-BG" sz="1200" dirty="0" smtClean="0"/>
              <a:t>    образователни </a:t>
            </a:r>
            <a:r>
              <a:rPr lang="bg-BG" sz="1200" dirty="0"/>
              <a:t>дейности;</a:t>
            </a:r>
          </a:p>
          <a:p>
            <a:pPr marL="628650" lvl="1" indent="-171450" algn="just" eaLnBrk="0" hangingPunct="0">
              <a:buFont typeface="Wingdings" pitchFamily="2" charset="2"/>
              <a:buChar char="§"/>
              <a:defRPr/>
            </a:pPr>
            <a:r>
              <a:rPr lang="bg-BG" sz="1200" dirty="0" smtClean="0"/>
              <a:t>превантивни </a:t>
            </a:r>
            <a:r>
              <a:rPr lang="bg-BG" sz="1200" dirty="0"/>
              <a:t>мерки за </a:t>
            </a:r>
            <a:r>
              <a:rPr lang="bg-BG" sz="1200" dirty="0" err="1"/>
              <a:t>антидискриминация</a:t>
            </a:r>
            <a:r>
              <a:rPr lang="bg-BG" sz="1200" dirty="0"/>
              <a:t>; </a:t>
            </a:r>
          </a:p>
          <a:p>
            <a:pPr marL="628650" lvl="1" indent="-171450" algn="just" eaLnBrk="0" hangingPunct="0">
              <a:buFont typeface="Wingdings" pitchFamily="2" charset="2"/>
              <a:buChar char="§"/>
              <a:defRPr/>
            </a:pPr>
            <a:r>
              <a:rPr lang="bg-BG" sz="1200" dirty="0" smtClean="0"/>
              <a:t>изграждане </a:t>
            </a:r>
            <a:r>
              <a:rPr lang="bg-BG" sz="1200" dirty="0"/>
              <a:t>на толерантна среда в училище; </a:t>
            </a:r>
          </a:p>
          <a:p>
            <a:pPr marL="628650" lvl="1" indent="-171450" algn="just" eaLnBrk="0" hangingPunct="0">
              <a:buFont typeface="Wingdings" pitchFamily="2" charset="2"/>
              <a:buChar char="§"/>
              <a:defRPr/>
            </a:pPr>
            <a:r>
              <a:rPr lang="bg-BG" sz="1200" dirty="0" smtClean="0"/>
              <a:t>умения </a:t>
            </a:r>
            <a:r>
              <a:rPr lang="bg-BG" sz="1200" dirty="0"/>
              <a:t>за справяне с </a:t>
            </a:r>
            <a:r>
              <a:rPr lang="bg-BG" sz="1200" dirty="0" smtClean="0"/>
              <a:t>нетолерантността в </a:t>
            </a:r>
            <a:r>
              <a:rPr lang="bg-BG" sz="1200" dirty="0"/>
              <a:t>училище; </a:t>
            </a:r>
          </a:p>
          <a:p>
            <a:pPr marL="628650" lvl="1" indent="-171450" algn="just" eaLnBrk="0" hangingPunct="0">
              <a:buFont typeface="Wingdings" pitchFamily="2" charset="2"/>
              <a:buChar char="§"/>
              <a:defRPr/>
            </a:pPr>
            <a:r>
              <a:rPr lang="bg-BG" sz="1200" dirty="0" smtClean="0"/>
              <a:t>„различните деца“ </a:t>
            </a:r>
            <a:r>
              <a:rPr lang="bg-BG" sz="1200" dirty="0"/>
              <a:t>в училище;</a:t>
            </a:r>
          </a:p>
          <a:p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212976"/>
            <a:ext cx="4104456" cy="215443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 eaLnBrk="0" hangingPunct="0">
              <a:defRPr/>
            </a:pPr>
            <a:r>
              <a:rPr lang="bg-BG" sz="1400" b="1" dirty="0" smtClean="0"/>
              <a:t>Цели </a:t>
            </a:r>
            <a:r>
              <a:rPr lang="bg-BG" sz="1400" b="1" dirty="0"/>
              <a:t>на </a:t>
            </a:r>
            <a:r>
              <a:rPr lang="bg-BG" sz="1400" b="1" dirty="0" smtClean="0"/>
              <a:t>количественото  </a:t>
            </a:r>
            <a:r>
              <a:rPr lang="bg-BG" sz="1400" b="1" dirty="0"/>
              <a:t>проучване </a:t>
            </a:r>
            <a:endParaRPr lang="en-US" sz="1400" b="1" dirty="0" smtClean="0"/>
          </a:p>
          <a:p>
            <a:pPr algn="just" eaLnBrk="0" hangingPunct="0">
              <a:buClr>
                <a:srgbClr val="C00000"/>
              </a:buClr>
              <a:defRPr/>
            </a:pPr>
            <a:r>
              <a:rPr lang="bg-BG" sz="1200" dirty="0" smtClean="0"/>
              <a:t>                                        </a:t>
            </a:r>
            <a:r>
              <a:rPr lang="bg-BG" sz="1200" b="1" dirty="0" smtClean="0">
                <a:sym typeface="Wingdings 3"/>
              </a:rPr>
              <a:t></a:t>
            </a:r>
            <a:endParaRPr lang="bg-BG" sz="1200" b="1" dirty="0"/>
          </a:p>
          <a:p>
            <a:pPr algn="just" eaLnBrk="0" hangingPunct="0">
              <a:buClr>
                <a:srgbClr val="C00000"/>
              </a:buClr>
              <a:defRPr/>
            </a:pPr>
            <a:r>
              <a:rPr lang="bg-BG" sz="1200" b="1" dirty="0" smtClean="0"/>
              <a:t>                            ДА СЕ ИЗМЕРЯТ </a:t>
            </a:r>
          </a:p>
          <a:p>
            <a:pPr marL="171450" indent="-171450" algn="just" eaLnBrk="0" hangingPunct="0">
              <a:buClr>
                <a:srgbClr val="C00000"/>
              </a:buClr>
              <a:buFont typeface="Wingdings 3" pitchFamily="18" charset="2"/>
              <a:buChar char="Æ"/>
              <a:defRPr/>
            </a:pPr>
            <a:r>
              <a:rPr lang="bg-BG" sz="1200" dirty="0"/>
              <a:t>Н</a:t>
            </a:r>
            <a:r>
              <a:rPr lang="bg-BG" sz="1200" dirty="0" smtClean="0"/>
              <a:t>ивото на толерантността – в очите на учители и ученици </a:t>
            </a:r>
            <a:endParaRPr lang="ru-RU" sz="1200" dirty="0" smtClean="0"/>
          </a:p>
          <a:p>
            <a:pPr marL="171450" indent="-171450" algn="just" eaLnBrk="0" hangingPunct="0">
              <a:buClr>
                <a:srgbClr val="C00000"/>
              </a:buClr>
              <a:buFont typeface="Wingdings 3" pitchFamily="18" charset="2"/>
              <a:buChar char="Æ"/>
              <a:defRPr/>
            </a:pPr>
            <a:r>
              <a:rPr lang="bg-BG" sz="1200" dirty="0" smtClean="0"/>
              <a:t>Разпространеността на видовете нетолерантност в училище </a:t>
            </a:r>
          </a:p>
          <a:p>
            <a:pPr marL="171450" indent="-171450" algn="just" eaLnBrk="0" hangingPunct="0">
              <a:buClr>
                <a:srgbClr val="C00000"/>
              </a:buClr>
              <a:buFont typeface="Wingdings 3" pitchFamily="18" charset="2"/>
              <a:buChar char="Æ"/>
              <a:defRPr/>
            </a:pPr>
            <a:r>
              <a:rPr lang="bg-BG" sz="1200" dirty="0" smtClean="0"/>
              <a:t>Дела на учителите и учениците, преминали някакви обучения по теми, свързани с толерантността</a:t>
            </a:r>
          </a:p>
          <a:p>
            <a:pPr marL="171450" indent="-171450" algn="just" eaLnBrk="0" hangingPunct="0">
              <a:buClr>
                <a:srgbClr val="C00000"/>
              </a:buClr>
              <a:buFont typeface="Wingdings 3" pitchFamily="18" charset="2"/>
              <a:buChar char="Æ"/>
              <a:defRPr/>
            </a:pPr>
            <a:r>
              <a:rPr lang="bg-BG" sz="1200" dirty="0" smtClean="0"/>
              <a:t>значимите теми за обучения за колко от учителите са значими и важни </a:t>
            </a:r>
            <a:endParaRPr lang="bg-BG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2195736" y="2708919"/>
            <a:ext cx="72008" cy="144017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2348136" y="2861319"/>
            <a:ext cx="72008" cy="144017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89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schemeClr val="bg1"/>
                </a:solidFill>
              </a:rPr>
              <a:t>ОСНОВНИ ИЗВОДИ И ПЕРПОРЪКИ</a:t>
            </a:r>
            <a:endParaRPr lang="bg-BG" sz="13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267" y="548680"/>
            <a:ext cx="9020867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chemeClr val="accent2"/>
                </a:solidFill>
              </a:rPr>
              <a:t>УЧИТЕЛИТЕ ИМАТ НУЖДА ОТ СОЦИАЛНИ </a:t>
            </a:r>
            <a:r>
              <a:rPr lang="bg-BG" sz="1400" b="1" dirty="0" smtClean="0">
                <a:solidFill>
                  <a:schemeClr val="accent2"/>
                </a:solidFill>
              </a:rPr>
              <a:t>ТЕХНОЛОГИИ ЗА СПРАВЯНЕ С НЕТОЛЕРАНТНОСТТА</a:t>
            </a:r>
          </a:p>
          <a:p>
            <a:pPr>
              <a:buClr>
                <a:srgbClr val="C00000"/>
              </a:buClr>
            </a:pPr>
            <a:r>
              <a:rPr lang="bg-BG" sz="1400" b="1" dirty="0" smtClean="0">
                <a:solidFill>
                  <a:schemeClr val="accent2"/>
                </a:solidFill>
              </a:rPr>
              <a:t> </a:t>
            </a:r>
            <a:r>
              <a:rPr lang="bg-BG" sz="1400" b="1" dirty="0" smtClean="0">
                <a:solidFill>
                  <a:schemeClr val="accent2"/>
                </a:solidFill>
              </a:rPr>
              <a:t>- ПРАКТИЧЕСКИ ОРИЕНТИРАНИ </a:t>
            </a:r>
            <a:r>
              <a:rPr lang="bg-BG" sz="1400" b="1" dirty="0" smtClean="0">
                <a:solidFill>
                  <a:schemeClr val="accent2"/>
                </a:solidFill>
              </a:rPr>
              <a:t>ЗНАНИЯ И </a:t>
            </a:r>
            <a:r>
              <a:rPr lang="bg-BG" sz="1400" b="1" dirty="0" smtClean="0">
                <a:solidFill>
                  <a:schemeClr val="accent2"/>
                </a:solidFill>
              </a:rPr>
              <a:t>ОБУЧЕНИЯ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chemeClr val="accent2"/>
                </a:solidFill>
              </a:rPr>
              <a:t>ТОЛЕРАНТНОСТТА МОЖЕ ДА БЪДЕ ВЪЗПИТАНА И ПРЕДАВАНА ПОД ФОРМАТА НА </a:t>
            </a:r>
            <a:endParaRPr lang="bg-BG" sz="1400" b="1" dirty="0" smtClean="0">
              <a:solidFill>
                <a:schemeClr val="accent2"/>
              </a:solidFill>
            </a:endParaRPr>
          </a:p>
          <a:p>
            <a:pPr>
              <a:buClr>
                <a:srgbClr val="C00000"/>
              </a:buClr>
            </a:pPr>
            <a:r>
              <a:rPr lang="bg-BG" sz="1400" b="1" dirty="0" smtClean="0">
                <a:solidFill>
                  <a:schemeClr val="accent2"/>
                </a:solidFill>
              </a:rPr>
              <a:t>ОРГАНИЗИРАНИ ЗАНИМАНИЯ </a:t>
            </a:r>
            <a:endParaRPr lang="bg-BG" sz="1400" b="1" dirty="0" smtClean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b="1" smtClean="0">
                <a:solidFill>
                  <a:schemeClr val="accent2"/>
                </a:solidFill>
              </a:rPr>
              <a:t>НО, </a:t>
            </a:r>
            <a:r>
              <a:rPr lang="bg-BG" sz="1400" b="1" smtClean="0">
                <a:solidFill>
                  <a:schemeClr val="accent2"/>
                </a:solidFill>
              </a:rPr>
              <a:t>НЕ </a:t>
            </a:r>
            <a:r>
              <a:rPr lang="bg-BG" sz="1400" b="1" dirty="0">
                <a:solidFill>
                  <a:schemeClr val="accent2"/>
                </a:solidFill>
              </a:rPr>
              <a:t>МОЖЕМ ДА НАУЧИМ ДЕЦАТА СИ НА НЕЩО, КОЕТО НИЕ НЕ ПРИТЕЖАВАМЕ – ТРЯБВА </a:t>
            </a:r>
          </a:p>
          <a:p>
            <a:pPr>
              <a:buClr>
                <a:srgbClr val="C00000"/>
              </a:buClr>
            </a:pPr>
            <a:r>
              <a:rPr lang="bg-BG" sz="1400" b="1" dirty="0">
                <a:solidFill>
                  <a:schemeClr val="accent2"/>
                </a:solidFill>
              </a:rPr>
              <a:t>ДА РАЗВИЕМ В СЕБЕ СИ ТОЛЕРАНТНОСТТА  И ДА Я ПРЕДАДЕМ НЕ САМО ЧРЕЗ ПРИМЕРА </a:t>
            </a:r>
            <a:r>
              <a:rPr lang="bg-BG" sz="1400" b="1" dirty="0" smtClean="0">
                <a:solidFill>
                  <a:schemeClr val="accent2"/>
                </a:solidFill>
              </a:rPr>
              <a:t>СИ, </a:t>
            </a:r>
          </a:p>
          <a:p>
            <a:pPr>
              <a:buClr>
                <a:srgbClr val="C00000"/>
              </a:buClr>
            </a:pPr>
            <a:r>
              <a:rPr lang="bg-BG" sz="1400" b="1" dirty="0" smtClean="0">
                <a:solidFill>
                  <a:schemeClr val="accent2"/>
                </a:solidFill>
              </a:rPr>
              <a:t>А </a:t>
            </a:r>
            <a:r>
              <a:rPr lang="bg-BG" sz="1400" b="1" dirty="0">
                <a:solidFill>
                  <a:schemeClr val="accent2"/>
                </a:solidFill>
              </a:rPr>
              <a:t>И ЧРЕЗ ЕНЕРГИЯТА СИ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 smtClean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chemeClr val="accent2"/>
                </a:solidFill>
              </a:rPr>
              <a:t>НЕТОЛЕРАНТНОСТТА ИМА МНОГО СКРИТИ ЛИЦА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chemeClr val="accent2"/>
                </a:solidFill>
              </a:rPr>
              <a:t>НОВИТЕ ДЕЦА НЕ ПОНАСЯТ НЕТОЛЕРАНТНОСТ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chemeClr val="accent2"/>
                </a:solidFill>
              </a:rPr>
              <a:t>ТЕ СА ИСТИНСКО ИЗПИТАНИЕ ЗА НАШАТА СПОСОБНОСТ ДА СМЕ ТОЛЕРАНТНИ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chemeClr val="accent2"/>
                </a:solidFill>
              </a:rPr>
              <a:t>ПРЕОДОЛЯВАНЕТО НА НЕТОЛЕРАНТНОСТТА Е СВЪРЗАНО С ПРИЕМАНЕТО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 smtClean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chemeClr val="accent2"/>
                </a:solidFill>
              </a:rPr>
              <a:t>ПРИЕМАНЕТО ЗАПОЧВА ОТ НАС САМИТЕ – ТО Е СВЪРЗАНО С ПРИЕМАНЕТО НА НАШИТЕ </a:t>
            </a:r>
          </a:p>
          <a:p>
            <a:pPr>
              <a:buClr>
                <a:srgbClr val="C00000"/>
              </a:buClr>
            </a:pPr>
            <a:r>
              <a:rPr lang="bg-BG" sz="1400" b="1" dirty="0" smtClean="0">
                <a:solidFill>
                  <a:schemeClr val="accent2"/>
                </a:solidFill>
              </a:rPr>
              <a:t>НЕСЪВЪРШЕНСТВА И ПРЕОДОЛЯВАНЕТО НА ЧУВСТВОТО </a:t>
            </a:r>
            <a:r>
              <a:rPr lang="bg-BG" sz="1400" b="1" dirty="0" smtClean="0">
                <a:solidFill>
                  <a:schemeClr val="accent2"/>
                </a:solidFill>
              </a:rPr>
              <a:t> НИ </a:t>
            </a:r>
            <a:r>
              <a:rPr lang="bg-BG" sz="1400" b="1" dirty="0" smtClean="0">
                <a:solidFill>
                  <a:schemeClr val="accent2"/>
                </a:solidFill>
              </a:rPr>
              <a:t>ЗА ВИНА 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>
              <a:solidFill>
                <a:schemeClr val="accent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chemeClr val="accent2"/>
                </a:solidFill>
              </a:rPr>
              <a:t>ПРИЕМАНЕТО Е СВЪРЗАНО С НАШАТА ВЪТРЕШНА УВЕРЕНОСТ И ВЯРА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b="1" dirty="0" smtClean="0"/>
          </a:p>
          <a:p>
            <a:endParaRPr lang="bg-BG" sz="1400" dirty="0"/>
          </a:p>
          <a:p>
            <a:endParaRPr lang="bg-BG" sz="1400" dirty="0" smtClean="0"/>
          </a:p>
          <a:p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77954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883784"/>
            <a:ext cx="7632848" cy="9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2300" b="1" dirty="0" smtClean="0">
                <a:ea typeface="Verdana" pitchFamily="34" charset="0"/>
                <a:cs typeface="Arial" charset="0"/>
              </a:rPr>
              <a:t>БЛАГОДАРЯ ЗА ВНИМАНИЕТО!</a:t>
            </a:r>
          </a:p>
          <a:p>
            <a:pPr algn="ctr">
              <a:spcBef>
                <a:spcPct val="50000"/>
              </a:spcBef>
            </a:pPr>
            <a:endParaRPr lang="bg-BG" sz="2300" b="1" dirty="0">
              <a:ea typeface="Verdana" pitchFamily="34" charset="0"/>
              <a:cs typeface="Arial" charset="0"/>
            </a:endParaRPr>
          </a:p>
        </p:txBody>
      </p:sp>
      <p:pic>
        <p:nvPicPr>
          <p:cNvPr id="4" name="Picture 44" descr="http://outlookafghanistan.net/assets/2012/tole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01" y="4869160"/>
            <a:ext cx="1833921" cy="13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>
                <a:solidFill>
                  <a:srgbClr val="FFFFFF"/>
                </a:solidFill>
              </a:rPr>
              <a:t>МЕТОДОЛОГИЧЕСКА РАМКА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76672"/>
            <a:ext cx="8856984" cy="564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003366"/>
                </a:solidFill>
              </a:rPr>
              <a:t>				</a:t>
            </a:r>
            <a:r>
              <a:rPr lang="ru-RU" sz="1400" dirty="0" smtClean="0">
                <a:solidFill>
                  <a:srgbClr val="003366"/>
                </a:solidFill>
              </a:rPr>
              <a:t>	</a:t>
            </a:r>
            <a:endParaRPr lang="ru-RU" sz="1400" dirty="0">
              <a:solidFill>
                <a:srgbClr val="003366"/>
              </a:solidFill>
            </a:endParaRPr>
          </a:p>
          <a:p>
            <a:pPr algn="just" eaLnBrk="0" hangingPunct="0"/>
            <a:r>
              <a:rPr lang="bg-BG" sz="1400" b="1" dirty="0" smtClean="0"/>
              <a:t>ЕТАП </a:t>
            </a:r>
            <a:r>
              <a:rPr lang="bg-BG" sz="1400" b="1" dirty="0"/>
              <a:t>І: КАЧЕСТВЕНО ИЗСЛЕДВАНЕ</a:t>
            </a:r>
          </a:p>
          <a:p>
            <a:pPr eaLnBrk="0" hangingPunct="0"/>
            <a:endParaRPr lang="bg-BG" sz="1400" b="1" dirty="0" smtClean="0"/>
          </a:p>
          <a:p>
            <a:pPr eaLnBrk="0" hangingPunct="0"/>
            <a:endParaRPr lang="ru-RU" sz="1050" b="1" dirty="0"/>
          </a:p>
          <a:p>
            <a:pPr eaLnBrk="0" hangingPunct="0"/>
            <a:r>
              <a:rPr lang="ru-RU" sz="1400" b="1" dirty="0"/>
              <a:t>МЕТОД ЗА СЪБИРАНЕ НА </a:t>
            </a:r>
            <a:r>
              <a:rPr lang="ru-RU" sz="1400" b="1" dirty="0" smtClean="0"/>
              <a:t>ИНФОРМАЦИЯ:</a:t>
            </a:r>
            <a:r>
              <a:rPr lang="bg-BG" sz="1400" b="1" dirty="0"/>
              <a:t>	</a:t>
            </a:r>
            <a:r>
              <a:rPr lang="ru-RU" sz="1400" dirty="0" err="1" smtClean="0"/>
              <a:t>Дълбочинно</a:t>
            </a:r>
            <a:r>
              <a:rPr lang="ru-RU" sz="1400" dirty="0" smtClean="0"/>
              <a:t> </a:t>
            </a:r>
            <a:r>
              <a:rPr lang="ru-RU" sz="1400" dirty="0" err="1"/>
              <a:t>структурирано</a:t>
            </a:r>
            <a:r>
              <a:rPr lang="ru-RU" sz="1400" dirty="0"/>
              <a:t> </a:t>
            </a:r>
            <a:r>
              <a:rPr lang="ru-RU" sz="1400" dirty="0" err="1"/>
              <a:t>интервю</a:t>
            </a:r>
            <a:r>
              <a:rPr lang="ru-RU" sz="1400" dirty="0"/>
              <a:t> с </a:t>
            </a:r>
            <a:r>
              <a:rPr lang="en-US" sz="1400" dirty="0" smtClean="0"/>
              <a:t>						</a:t>
            </a:r>
            <a:r>
              <a:rPr lang="ru-RU" sz="1400" dirty="0" err="1" smtClean="0"/>
              <a:t>продължителност</a:t>
            </a:r>
            <a:r>
              <a:rPr lang="ru-RU" sz="1400" dirty="0" smtClean="0"/>
              <a:t> </a:t>
            </a:r>
            <a:r>
              <a:rPr lang="ru-RU" sz="1400" dirty="0"/>
              <a:t>до 1 час. </a:t>
            </a:r>
          </a:p>
          <a:p>
            <a:pPr eaLnBrk="0" hangingPunct="0"/>
            <a:endParaRPr lang="ru-RU" sz="1400" b="1" dirty="0"/>
          </a:p>
          <a:p>
            <a:pPr eaLnBrk="0" hangingPunct="0"/>
            <a:r>
              <a:rPr lang="ru-RU" sz="1400" b="1" dirty="0"/>
              <a:t>ИЗПОЛЗВАН </a:t>
            </a:r>
            <a:r>
              <a:rPr lang="ru-RU" sz="1400" b="1" dirty="0" smtClean="0"/>
              <a:t>ИНСТРУМЕНТАРИУМ:</a:t>
            </a:r>
            <a:r>
              <a:rPr lang="bg-BG" sz="1400" dirty="0"/>
              <a:t>	 	</a:t>
            </a:r>
            <a:r>
              <a:rPr lang="bg-BG" sz="1400" dirty="0" smtClean="0"/>
              <a:t>Структуриран </a:t>
            </a:r>
            <a:r>
              <a:rPr lang="bg-BG" sz="1400" dirty="0"/>
              <a:t>въпросник – ръководство за </a:t>
            </a:r>
            <a:r>
              <a:rPr lang="en-US" sz="1400" dirty="0" smtClean="0"/>
              <a:t>						</a:t>
            </a:r>
            <a:r>
              <a:rPr lang="bg-BG" sz="1400" dirty="0" smtClean="0"/>
              <a:t>провеждане </a:t>
            </a:r>
            <a:r>
              <a:rPr lang="bg-BG" sz="1400" dirty="0"/>
              <a:t>на </a:t>
            </a:r>
            <a:r>
              <a:rPr lang="bg-BG" sz="1400" dirty="0" smtClean="0"/>
              <a:t>дълбочинни </a:t>
            </a:r>
            <a:r>
              <a:rPr lang="bg-BG" sz="1400" dirty="0"/>
              <a:t>интервюта. </a:t>
            </a:r>
          </a:p>
          <a:p>
            <a:pPr eaLnBrk="0" hangingPunct="0"/>
            <a:r>
              <a:rPr lang="bg-BG" sz="1400" dirty="0"/>
              <a:t>		</a:t>
            </a:r>
            <a:endParaRPr lang="bg-BG" sz="1400" b="1" dirty="0"/>
          </a:p>
          <a:p>
            <a:pPr eaLnBrk="0" hangingPunct="0"/>
            <a:r>
              <a:rPr lang="bg-BG" sz="1400" b="1" dirty="0"/>
              <a:t>ЦЕЛЕВА ГРУПА </a:t>
            </a:r>
            <a:r>
              <a:rPr lang="bg-BG" sz="1400" b="1" dirty="0" smtClean="0"/>
              <a:t>УЧАСТНИЦИ:</a:t>
            </a:r>
            <a:r>
              <a:rPr lang="bg-BG" sz="1050" b="1" dirty="0" smtClean="0"/>
              <a:t> </a:t>
            </a:r>
            <a:r>
              <a:rPr lang="bg-BG" sz="1400" b="1" dirty="0"/>
              <a:t>			</a:t>
            </a:r>
            <a:r>
              <a:rPr lang="bg-BG" sz="1400" dirty="0" smtClean="0"/>
              <a:t>Директори</a:t>
            </a:r>
            <a:r>
              <a:rPr lang="bg-BG" sz="1400" dirty="0"/>
              <a:t>, помощник директори, училищни </a:t>
            </a:r>
            <a:r>
              <a:rPr lang="bg-BG" sz="1400" dirty="0" smtClean="0"/>
              <a:t>					психолози</a:t>
            </a:r>
            <a:r>
              <a:rPr lang="bg-BG" sz="1400" dirty="0"/>
              <a:t>, педагогически </a:t>
            </a:r>
            <a:r>
              <a:rPr lang="bg-BG" sz="1400" dirty="0" err="1"/>
              <a:t>съветници</a:t>
            </a:r>
            <a:r>
              <a:rPr lang="bg-BG" sz="1400" dirty="0"/>
              <a:t>, учители в </a:t>
            </a:r>
            <a:r>
              <a:rPr lang="bg-BG" sz="1400" dirty="0" smtClean="0"/>
              <a:t>					училища</a:t>
            </a:r>
            <a:r>
              <a:rPr lang="bg-BG" sz="1400" dirty="0"/>
              <a:t>, посочени </a:t>
            </a:r>
            <a:r>
              <a:rPr lang="bg-BG" sz="1400" dirty="0" smtClean="0"/>
              <a:t>от възложителя в 						приложения </a:t>
            </a:r>
            <a:r>
              <a:rPr lang="bg-BG" sz="1400" dirty="0"/>
              <a:t>към </a:t>
            </a:r>
            <a:r>
              <a:rPr lang="bg-BG" sz="1400" dirty="0" smtClean="0"/>
              <a:t>конкурсната </a:t>
            </a:r>
            <a:r>
              <a:rPr lang="bg-BG" sz="1400" dirty="0"/>
              <a:t>документация </a:t>
            </a:r>
            <a:r>
              <a:rPr lang="bg-BG" sz="1400" dirty="0" smtClean="0"/>
              <a:t>					списък </a:t>
            </a:r>
          </a:p>
          <a:p>
            <a:pPr eaLnBrk="0" hangingPunct="0"/>
            <a:endParaRPr lang="bg-BG" sz="1400" b="1" dirty="0" smtClean="0"/>
          </a:p>
          <a:p>
            <a:pPr eaLnBrk="0" hangingPunct="0"/>
            <a:r>
              <a:rPr lang="bg-BG" sz="1400" b="1" dirty="0" smtClean="0"/>
              <a:t>РАЗМЕР НА ИЗВАДКАТА:</a:t>
            </a:r>
            <a:r>
              <a:rPr lang="bg-BG" sz="1400" b="1" dirty="0"/>
              <a:t>			</a:t>
            </a:r>
            <a:r>
              <a:rPr lang="bg-BG" sz="1400" dirty="0" smtClean="0"/>
              <a:t>30 </a:t>
            </a:r>
            <a:r>
              <a:rPr lang="bg-BG" sz="1400" dirty="0" err="1" smtClean="0"/>
              <a:t>респондента</a:t>
            </a:r>
            <a:r>
              <a:rPr lang="bg-BG" sz="1400" dirty="0" smtClean="0"/>
              <a:t> </a:t>
            </a:r>
          </a:p>
          <a:p>
            <a:pPr eaLnBrk="0" hangingPunct="0"/>
            <a:endParaRPr lang="bg-BG" sz="1400" dirty="0"/>
          </a:p>
          <a:p>
            <a:pPr eaLnBrk="0" hangingPunct="0"/>
            <a:r>
              <a:rPr lang="bg-BG" sz="1400" b="1" dirty="0" smtClean="0"/>
              <a:t>ПОДБОР </a:t>
            </a:r>
            <a:r>
              <a:rPr lang="bg-BG" sz="1400" b="1" dirty="0"/>
              <a:t>НА </a:t>
            </a:r>
            <a:r>
              <a:rPr lang="bg-BG" sz="1400" b="1" dirty="0" smtClean="0"/>
              <a:t>УЧАСТНИЦИТЕ:</a:t>
            </a:r>
            <a:r>
              <a:rPr lang="bg-BG" sz="1400" dirty="0" smtClean="0"/>
              <a:t> 			Типологично </a:t>
            </a:r>
            <a:r>
              <a:rPr lang="bg-BG" sz="1400" dirty="0"/>
              <a:t>подбрани представители от </a:t>
            </a:r>
            <a:r>
              <a:rPr lang="bg-BG" sz="1400" dirty="0" smtClean="0"/>
              <a:t>						различни </a:t>
            </a:r>
            <a:r>
              <a:rPr lang="bg-BG" sz="1400" dirty="0"/>
              <a:t>по вид училища от приложения към </a:t>
            </a:r>
            <a:r>
              <a:rPr lang="bg-BG" sz="1400" dirty="0" smtClean="0"/>
              <a:t>					конкурсната </a:t>
            </a:r>
            <a:r>
              <a:rPr lang="bg-BG" sz="1400" dirty="0"/>
              <a:t>документация </a:t>
            </a:r>
            <a:r>
              <a:rPr lang="bg-BG" sz="1400" dirty="0" smtClean="0"/>
              <a:t>списък</a:t>
            </a:r>
            <a:r>
              <a:rPr lang="bg-BG" sz="1400" dirty="0"/>
              <a:t> </a:t>
            </a:r>
            <a:r>
              <a:rPr lang="bg-BG" sz="1400" dirty="0" smtClean="0"/>
              <a:t>(списъкът с 					обхванатите в този етап училища е в </a:t>
            </a:r>
          </a:p>
          <a:p>
            <a:pPr eaLnBrk="0" hangingPunct="0"/>
            <a:r>
              <a:rPr lang="bg-BG" sz="1400" dirty="0"/>
              <a:t>	</a:t>
            </a:r>
            <a:r>
              <a:rPr lang="bg-BG" sz="1400" dirty="0" smtClean="0"/>
              <a:t>				представен в Писмената Разработка)</a:t>
            </a:r>
            <a:endParaRPr lang="bg-BG" sz="1400" dirty="0"/>
          </a:p>
          <a:p>
            <a:pPr algn="just" eaLnBrk="0" hangingPunct="0"/>
            <a:endParaRPr lang="en-US" sz="1400" b="1" dirty="0" smtClean="0"/>
          </a:p>
          <a:p>
            <a:pPr algn="just" eaLnBrk="0" hangingPunct="0"/>
            <a:r>
              <a:rPr lang="bg-BG" sz="1400" b="1" dirty="0" smtClean="0"/>
              <a:t>ПЕРИОД </a:t>
            </a:r>
            <a:r>
              <a:rPr lang="bg-BG" sz="1400" b="1" dirty="0"/>
              <a:t>НА ПРОВЕЖДАНЕ			</a:t>
            </a:r>
            <a:r>
              <a:rPr lang="bg-BG" sz="1400" dirty="0" smtClean="0"/>
              <a:t>Юли-август 2013 </a:t>
            </a:r>
            <a:r>
              <a:rPr lang="bg-BG" sz="1400" dirty="0"/>
              <a:t>година</a:t>
            </a:r>
          </a:p>
        </p:txBody>
      </p:sp>
    </p:spTree>
    <p:extLst>
      <p:ext uri="{BB962C8B-B14F-4D97-AF65-F5344CB8AC3E}">
        <p14:creationId xmlns:p14="http://schemas.microsoft.com/office/powerpoint/2010/main" val="93069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srgbClr val="FFFFFF"/>
                </a:solidFill>
              </a:rPr>
              <a:t>МЕТОДОЛОГИЧЕСКА РАМКА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76672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003366"/>
                </a:solidFill>
              </a:rPr>
              <a:t>				</a:t>
            </a:r>
            <a:r>
              <a:rPr lang="ru-RU" sz="1400" dirty="0" smtClean="0">
                <a:solidFill>
                  <a:srgbClr val="003366"/>
                </a:solidFill>
              </a:rPr>
              <a:t>	</a:t>
            </a:r>
            <a:endParaRPr lang="ru-RU" sz="1400" dirty="0">
              <a:solidFill>
                <a:srgbClr val="003366"/>
              </a:solidFill>
            </a:endParaRPr>
          </a:p>
          <a:p>
            <a:r>
              <a:rPr lang="bg-BG" sz="1400" b="1" dirty="0" smtClean="0"/>
              <a:t>ЕТАП </a:t>
            </a:r>
            <a:r>
              <a:rPr lang="bg-BG" sz="1400" b="1" dirty="0"/>
              <a:t>І</a:t>
            </a:r>
            <a:r>
              <a:rPr lang="en-US" sz="1400" b="1" dirty="0"/>
              <a:t>I</a:t>
            </a:r>
            <a:r>
              <a:rPr lang="bg-BG" sz="1400" b="1" dirty="0"/>
              <a:t> - КОЛИЧЕСТВЕНО ИЗСЛЕДВАНЕ</a:t>
            </a:r>
            <a:endParaRPr lang="bg-BG" sz="1400" dirty="0"/>
          </a:p>
          <a:p>
            <a:r>
              <a:rPr lang="bg-BG" sz="1400" b="1" dirty="0"/>
              <a:t> </a:t>
            </a:r>
            <a:endParaRPr lang="bg-BG" sz="1400" dirty="0"/>
          </a:p>
          <a:p>
            <a:r>
              <a:rPr lang="bg-BG" sz="1400" b="1" dirty="0"/>
              <a:t> </a:t>
            </a:r>
            <a:endParaRPr lang="bg-BG" sz="1400" dirty="0"/>
          </a:p>
          <a:p>
            <a:r>
              <a:rPr lang="bg-BG" sz="1400" b="1" dirty="0"/>
              <a:t>МЕТОД ЗА СЪБИРАНЕ НА ИНФОРМАЦИЯ:	</a:t>
            </a:r>
            <a:r>
              <a:rPr lang="bg-BG" sz="1400" dirty="0"/>
              <a:t>Преки лични анкети </a:t>
            </a:r>
            <a:r>
              <a:rPr lang="bg-BG" sz="1400" dirty="0" smtClean="0"/>
              <a:t>или </a:t>
            </a:r>
            <a:r>
              <a:rPr lang="bg-BG" sz="1400" dirty="0"/>
              <a:t>преки лични интервюта </a:t>
            </a:r>
          </a:p>
          <a:p>
            <a:r>
              <a:rPr lang="bg-BG" sz="1400" b="1" dirty="0"/>
              <a:t> </a:t>
            </a:r>
            <a:endParaRPr lang="bg-BG" sz="1400" dirty="0"/>
          </a:p>
          <a:p>
            <a:r>
              <a:rPr lang="bg-BG" sz="1400" b="1" dirty="0" smtClean="0"/>
              <a:t>ИНСТРУМЕНТАРИУМ</a:t>
            </a:r>
            <a:r>
              <a:rPr lang="bg-BG" sz="1400" b="1" dirty="0"/>
              <a:t>:</a:t>
            </a:r>
            <a:r>
              <a:rPr lang="bg-BG" sz="1400" dirty="0"/>
              <a:t>	 	</a:t>
            </a:r>
            <a:r>
              <a:rPr lang="bg-BG" sz="1400" dirty="0" smtClean="0"/>
              <a:t>	Структурирани </a:t>
            </a:r>
            <a:r>
              <a:rPr lang="bg-BG" sz="1400" dirty="0"/>
              <a:t>въпросници</a:t>
            </a:r>
          </a:p>
          <a:p>
            <a:r>
              <a:rPr lang="bg-BG" sz="1400" b="1" dirty="0"/>
              <a:t> </a:t>
            </a:r>
            <a:endParaRPr lang="bg-BG" sz="1400" dirty="0"/>
          </a:p>
          <a:p>
            <a:r>
              <a:rPr lang="bg-BG" sz="1400" b="1" dirty="0"/>
              <a:t>ЦЕЛЕВА ГРУПА УЧАСТНИЦИ: 		</a:t>
            </a:r>
            <a:r>
              <a:rPr lang="bg-BG" sz="1400" b="1" dirty="0" smtClean="0"/>
              <a:t>                   </a:t>
            </a:r>
            <a:r>
              <a:rPr lang="bg-BG" sz="1400" dirty="0" smtClean="0"/>
              <a:t>педагогически специалисти  и ученици</a:t>
            </a:r>
            <a:r>
              <a:rPr lang="bg-BG" sz="1400" dirty="0"/>
              <a:t>	</a:t>
            </a:r>
          </a:p>
          <a:p>
            <a:endParaRPr lang="bg-BG" sz="1400" b="1" dirty="0" smtClean="0"/>
          </a:p>
          <a:p>
            <a:r>
              <a:rPr lang="bg-BG" sz="1400" b="1" dirty="0" smtClean="0"/>
              <a:t>РАЗМЕР </a:t>
            </a:r>
            <a:r>
              <a:rPr lang="bg-BG" sz="1400" b="1" dirty="0"/>
              <a:t>НА ИЗВАДКАТА:		</a:t>
            </a:r>
            <a:r>
              <a:rPr lang="bg-BG" sz="1400" b="1" dirty="0" smtClean="0"/>
              <a:t>	</a:t>
            </a:r>
            <a:endParaRPr lang="bg-BG" sz="1400" dirty="0" smtClean="0"/>
          </a:p>
          <a:p>
            <a:r>
              <a:rPr lang="bg-BG" sz="1400" dirty="0"/>
              <a:t>	</a:t>
            </a:r>
            <a:r>
              <a:rPr lang="bg-BG" sz="1400" dirty="0" smtClean="0"/>
              <a:t>				1632 </a:t>
            </a:r>
            <a:r>
              <a:rPr lang="bg-BG" sz="1400" dirty="0" err="1"/>
              <a:t>респондента</a:t>
            </a:r>
            <a:r>
              <a:rPr lang="bg-BG" sz="1400" dirty="0"/>
              <a:t> в 163 училища (980 </a:t>
            </a:r>
            <a:r>
              <a:rPr lang="bg-BG" sz="1400" dirty="0" smtClean="0"/>
              <a:t>	</a:t>
            </a:r>
            <a:r>
              <a:rPr lang="bg-BG" sz="1400" b="1" dirty="0" smtClean="0"/>
              <a:t>					</a:t>
            </a:r>
            <a:r>
              <a:rPr lang="bg-BG" sz="1400" dirty="0" smtClean="0"/>
              <a:t>педагогически </a:t>
            </a:r>
            <a:r>
              <a:rPr lang="bg-BG" sz="1400" dirty="0"/>
              <a:t>специалисти и 652 ученици) </a:t>
            </a:r>
            <a:endParaRPr lang="bg-BG" sz="1400" b="1" dirty="0" smtClean="0"/>
          </a:p>
          <a:p>
            <a:endParaRPr lang="bg-BG" sz="1400" b="1" dirty="0"/>
          </a:p>
          <a:p>
            <a:r>
              <a:rPr lang="bg-BG" sz="1400" b="1" dirty="0" smtClean="0"/>
              <a:t>ДИЗАЙН НА ИЗВАДКАТА</a:t>
            </a:r>
            <a:r>
              <a:rPr lang="bg-BG" sz="1400" dirty="0" smtClean="0"/>
              <a:t>			типологична, </a:t>
            </a:r>
            <a:r>
              <a:rPr lang="bg-BG" sz="1400" dirty="0" err="1" smtClean="0"/>
              <a:t>квотна</a:t>
            </a:r>
            <a:r>
              <a:rPr lang="bg-BG" sz="1400" dirty="0" smtClean="0"/>
              <a:t>  </a:t>
            </a:r>
            <a:endParaRPr lang="bg-BG" sz="1400" dirty="0"/>
          </a:p>
          <a:p>
            <a:endParaRPr lang="bg-BG" sz="1400" b="1" dirty="0" smtClean="0"/>
          </a:p>
          <a:p>
            <a:endParaRPr lang="bg-BG" sz="1400" b="1" dirty="0"/>
          </a:p>
          <a:p>
            <a:r>
              <a:rPr lang="bg-BG" sz="1400" b="1" dirty="0" smtClean="0"/>
              <a:t>ПЕРИОД </a:t>
            </a:r>
            <a:r>
              <a:rPr lang="bg-BG" sz="1400" b="1" dirty="0"/>
              <a:t>НА ПРОВЕЖДАНЕ			</a:t>
            </a:r>
            <a:r>
              <a:rPr lang="bg-BG" sz="1400" dirty="0" err="1"/>
              <a:t>Август-септемви</a:t>
            </a:r>
            <a:r>
              <a:rPr lang="bg-BG" sz="1400" dirty="0"/>
              <a:t> 2013 година</a:t>
            </a:r>
          </a:p>
        </p:txBody>
      </p:sp>
    </p:spTree>
    <p:extLst>
      <p:ext uri="{BB962C8B-B14F-4D97-AF65-F5344CB8AC3E}">
        <p14:creationId xmlns:p14="http://schemas.microsoft.com/office/powerpoint/2010/main" val="412633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07704" y="4293096"/>
            <a:ext cx="2838450" cy="86793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Основни проблеми в училището, свързани с темата; основни прояви на нетолерантност </a:t>
            </a:r>
            <a:endParaRPr kumimoji="0" lang="bg-BG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373216"/>
            <a:ext cx="3096344" cy="95410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Операционализация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 на понятието толерантност: концепцията, представата за толерантност и нетолерантност</a:t>
            </a:r>
            <a:endParaRPr kumimoji="0" lang="bg-BG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41662" y="3212976"/>
            <a:ext cx="3054474" cy="85068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Нагласите на учители, директори и ученици към прояви на нетолерантност в училище;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99992" y="1916832"/>
            <a:ext cx="3312368" cy="1107804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Наличие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на познания и уменията на учителите за изграждане на толерантна среда, за справяне с агресията и дискриминацията в ДУ</a:t>
            </a:r>
            <a:endParaRPr kumimoji="0" lang="bg-BG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96136" y="908720"/>
            <a:ext cx="2943225" cy="867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Предложения от всички участници в учебния процес за повишаване на толерантността </a:t>
            </a:r>
            <a:endParaRPr kumimoji="0" lang="bg-BG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srgbClr val="FFFFFF"/>
                </a:solidFill>
              </a:rPr>
              <a:t> ОПЕРАЦИОНАЛИЗАЦИЯ НА ПОДХОДА</a:t>
            </a:r>
            <a:endParaRPr lang="bg-BG" sz="1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4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883784"/>
            <a:ext cx="7632848" cy="44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2300" b="1" dirty="0" smtClean="0">
                <a:solidFill>
                  <a:srgbClr val="003366"/>
                </a:solidFill>
                <a:ea typeface="Verdana" pitchFamily="34" charset="0"/>
                <a:cs typeface="Arial" charset="0"/>
              </a:rPr>
              <a:t>Графични резултати – педагогически специалисти</a:t>
            </a:r>
            <a:endParaRPr lang="bg-BG" sz="2300" b="1" dirty="0">
              <a:solidFill>
                <a:srgbClr val="003366"/>
              </a:solidFill>
              <a:ea typeface="Verdana" pitchFamily="34" charset="0"/>
              <a:cs typeface="Arial" charset="0"/>
            </a:endParaRPr>
          </a:p>
        </p:txBody>
      </p:sp>
      <p:pic>
        <p:nvPicPr>
          <p:cNvPr id="4" name="Picture 44" descr="http://outlookafghanistan.net/assets/2012/tole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01" y="4869160"/>
            <a:ext cx="1833921" cy="13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38675" algn="l"/>
              </a:tabLst>
            </a:pPr>
            <a:r>
              <a:rPr kumimoji="0" lang="bg-BG" sz="900" b="1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	</a:t>
            </a:r>
            <a:endParaRPr kumimoji="0" 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38675" algn="l"/>
              </a:tabLst>
            </a:pP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04048" y="397898"/>
            <a:ext cx="338437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5575" algn="l"/>
              </a:tabLst>
            </a:pPr>
            <a:r>
              <a:rPr kumimoji="0" lang="bg-BG" sz="9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bg-BG" sz="900" b="1" i="1" dirty="0" smtClean="0">
                <a:solidFill>
                  <a:srgbClr val="003366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ВЪЗМОЖЕН </a:t>
            </a:r>
            <a:r>
              <a:rPr lang="bg-BG" sz="900" b="1" i="1" dirty="0">
                <a:solidFill>
                  <a:srgbClr val="003366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Е ПОВЕЧЕ ОТ ЕДИН ОТГОВОР</a:t>
            </a:r>
            <a:r>
              <a:rPr kumimoji="0" lang="bg-BG" sz="9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	</a:t>
            </a:r>
            <a:endParaRPr kumimoji="0" lang="bg-BG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5575" algn="l"/>
              </a:tabLst>
            </a:pPr>
            <a:endParaRPr kumimoji="0" lang="bg-BG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9782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РАЗБИРАНЕ ЗА ТОЛЕРАНТНОСТ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552800"/>
              </p:ext>
            </p:extLst>
          </p:nvPr>
        </p:nvGraphicFramePr>
        <p:xfrm>
          <a:off x="923592" y="908719"/>
          <a:ext cx="6888768" cy="504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Worksheet" r:id="rId3" imgW="7810560" imgH="5715000" progId="Excel.Sheet.12">
                  <p:embed/>
                </p:oleObj>
              </mc:Choice>
              <mc:Fallback>
                <p:oleObj name="Worksheet" r:id="rId3" imgW="7810560" imgH="5715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3592" y="908719"/>
                        <a:ext cx="6888768" cy="5040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89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5400" y="585787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09" y="399330"/>
            <a:ext cx="799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/>
              <a:t>Как бихте оценили</a:t>
            </a:r>
            <a:r>
              <a:rPr lang="en-US" sz="1200" b="1" dirty="0"/>
              <a:t> като цяло нивото на толерантност към различността във Вашето училище </a:t>
            </a:r>
            <a:r>
              <a:rPr lang="bg-BG" sz="1200" b="1" dirty="0"/>
              <a:t>като цяло и в</a:t>
            </a:r>
            <a:r>
              <a:rPr lang="en-US" sz="1200" b="1" dirty="0"/>
              <a:t> отношенията </a:t>
            </a:r>
            <a:r>
              <a:rPr lang="en-US" sz="1200" b="1" dirty="0" smtClean="0"/>
              <a:t>между</a:t>
            </a:r>
            <a:r>
              <a:rPr lang="bg-BG" sz="1200" b="1" dirty="0" smtClean="0"/>
              <a:t>:</a:t>
            </a:r>
            <a:endParaRPr lang="bg-BG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8" y="69782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ОЦЕНКА НА НИВОТО НА ТОЛЕРАНТНОСТ</a:t>
            </a:r>
            <a:endParaRPr lang="bg-BG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6525" y="5794511"/>
            <a:ext cx="318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Много високо ниво на толерантност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4049" y="5784189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Много ниско ниво на толерантност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0075" y="712508"/>
            <a:ext cx="169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Средна оценка:</a:t>
            </a:r>
            <a:endParaRPr lang="bg-BG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74488"/>
              </p:ext>
            </p:extLst>
          </p:nvPr>
        </p:nvGraphicFramePr>
        <p:xfrm>
          <a:off x="1700212" y="989507"/>
          <a:ext cx="5743575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" name="Worksheet" r:id="rId3" imgW="5743575" imgH="2238375" progId="Excel.Sheet.12">
                  <p:embed/>
                </p:oleObj>
              </mc:Choice>
              <mc:Fallback>
                <p:oleObj name="Worksheet" r:id="rId3" imgW="5743575" imgH="2238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0212" y="989507"/>
                        <a:ext cx="5743575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 bwMode="auto">
          <a:xfrm>
            <a:off x="5433699" y="5785422"/>
            <a:ext cx="292826" cy="291854"/>
          </a:xfrm>
          <a:prstGeom prst="roundRect">
            <a:avLst/>
          </a:prstGeom>
          <a:solidFill>
            <a:srgbClr val="38AA7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bg-BG" sz="1100" b="1" dirty="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747250" y="5785422"/>
            <a:ext cx="292826" cy="291854"/>
          </a:xfrm>
          <a:prstGeom prst="roundRect">
            <a:avLst/>
          </a:prstGeom>
          <a:solidFill>
            <a:srgbClr val="F8696B"/>
          </a:solidFill>
          <a:ln w="19050" cap="flat" cmpd="sng" algn="ctr">
            <a:solidFill>
              <a:srgbClr val="F8696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bg-BG" sz="1100" b="1" dirty="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971600" y="6191726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База</a:t>
            </a:r>
            <a:r>
              <a:rPr lang="ru-RU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Всички </a:t>
            </a:r>
            <a:r>
              <a:rPr lang="ru-RU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респонденти</a:t>
            </a:r>
            <a:endParaRPr lang="bg-BG" sz="1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24603"/>
              </p:ext>
            </p:extLst>
          </p:nvPr>
        </p:nvGraphicFramePr>
        <p:xfrm>
          <a:off x="1733186" y="3444848"/>
          <a:ext cx="6000775" cy="23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" name="Worksheet" r:id="rId5" imgW="6153150" imgH="1885950" progId="Excel.Sheet.12">
                  <p:embed/>
                </p:oleObj>
              </mc:Choice>
              <mc:Fallback>
                <p:oleObj name="Worksheet" r:id="rId5" imgW="6153150" imgH="1885950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186" y="3444848"/>
                        <a:ext cx="6000775" cy="234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4126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bg-BG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bg-BG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41485</TotalTime>
  <Words>1283</Words>
  <Application>Microsoft Office PowerPoint</Application>
  <PresentationFormat>On-screen Show (4:3)</PresentationFormat>
  <Paragraphs>204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MMLINKS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Velin</dc:creator>
  <cp:lastModifiedBy>Tsvety</cp:lastModifiedBy>
  <cp:revision>8238</cp:revision>
  <cp:lastPrinted>2012-12-03T10:24:00Z</cp:lastPrinted>
  <dcterms:created xsi:type="dcterms:W3CDTF">2004-02-24T10:19:50Z</dcterms:created>
  <dcterms:modified xsi:type="dcterms:W3CDTF">2015-03-18T12:42:52Z</dcterms:modified>
</cp:coreProperties>
</file>