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713" autoAdjust="0"/>
  </p:normalViewPr>
  <p:slideViewPr>
    <p:cSldViewPr>
      <p:cViewPr>
        <p:scale>
          <a:sx n="60" d="100"/>
          <a:sy n="60" d="100"/>
        </p:scale>
        <p:origin x="-1650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6906-2208-4F1C-B4CA-1CFEC56C91BC}" type="datetimeFigureOut">
              <a:rPr lang="bg-BG" smtClean="0"/>
              <a:pPr/>
              <a:t>11.11.2013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48D9-60A7-4AF1-A6D6-950192D8F27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6906-2208-4F1C-B4CA-1CFEC56C91BC}" type="datetimeFigureOut">
              <a:rPr lang="bg-BG" smtClean="0"/>
              <a:pPr/>
              <a:t>11.11.2013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48D9-60A7-4AF1-A6D6-950192D8F27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6906-2208-4F1C-B4CA-1CFEC56C91BC}" type="datetimeFigureOut">
              <a:rPr lang="bg-BG" smtClean="0"/>
              <a:pPr/>
              <a:t>11.11.2013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48D9-60A7-4AF1-A6D6-950192D8F27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6906-2208-4F1C-B4CA-1CFEC56C91BC}" type="datetimeFigureOut">
              <a:rPr lang="bg-BG" smtClean="0"/>
              <a:pPr/>
              <a:t>11.11.2013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48D9-60A7-4AF1-A6D6-950192D8F27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6906-2208-4F1C-B4CA-1CFEC56C91BC}" type="datetimeFigureOut">
              <a:rPr lang="bg-BG" smtClean="0"/>
              <a:pPr/>
              <a:t>11.11.2013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48D9-60A7-4AF1-A6D6-950192D8F27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6906-2208-4F1C-B4CA-1CFEC56C91BC}" type="datetimeFigureOut">
              <a:rPr lang="bg-BG" smtClean="0"/>
              <a:pPr/>
              <a:t>11.11.2013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48D9-60A7-4AF1-A6D6-950192D8F27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6906-2208-4F1C-B4CA-1CFEC56C91BC}" type="datetimeFigureOut">
              <a:rPr lang="bg-BG" smtClean="0"/>
              <a:pPr/>
              <a:t>11.11.2013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48D9-60A7-4AF1-A6D6-950192D8F27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6906-2208-4F1C-B4CA-1CFEC56C91BC}" type="datetimeFigureOut">
              <a:rPr lang="bg-BG" smtClean="0"/>
              <a:pPr/>
              <a:t>11.11.2013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48D9-60A7-4AF1-A6D6-950192D8F27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6906-2208-4F1C-B4CA-1CFEC56C91BC}" type="datetimeFigureOut">
              <a:rPr lang="bg-BG" smtClean="0"/>
              <a:pPr/>
              <a:t>11.11.2013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48D9-60A7-4AF1-A6D6-950192D8F27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6906-2208-4F1C-B4CA-1CFEC56C91BC}" type="datetimeFigureOut">
              <a:rPr lang="bg-BG" smtClean="0"/>
              <a:pPr/>
              <a:t>11.11.2013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48D9-60A7-4AF1-A6D6-950192D8F27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6906-2208-4F1C-B4CA-1CFEC56C91BC}" type="datetimeFigureOut">
              <a:rPr lang="bg-BG" smtClean="0"/>
              <a:pPr/>
              <a:t>11.11.2013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48D9-60A7-4AF1-A6D6-950192D8F27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E6906-2208-4F1C-B4CA-1CFEC56C91BC}" type="datetimeFigureOut">
              <a:rPr lang="bg-BG" smtClean="0"/>
              <a:pPr/>
              <a:t>11.11.2013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B48D9-60A7-4AF1-A6D6-950192D8F270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ИЗСЛЕДОВАТЕЛСКИ ПРОЕКТ </a:t>
            </a:r>
            <a:r>
              <a:rPr lang="bg-BG" dirty="0"/>
              <a:t/>
            </a:r>
            <a:br>
              <a:rPr lang="bg-BG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bg-BG" b="1" dirty="0" smtClean="0"/>
              <a:t>“</a:t>
            </a:r>
            <a:r>
              <a:rPr lang="bg-BG" b="1" dirty="0"/>
              <a:t>Мониторинг на </a:t>
            </a:r>
            <a:r>
              <a:rPr lang="bg-BG" b="1" dirty="0" err="1"/>
              <a:t>социокултурната</a:t>
            </a:r>
            <a:r>
              <a:rPr lang="bg-BG" b="1" dirty="0"/>
              <a:t> компетентност на учителя за работа в мултиетническа </a:t>
            </a:r>
            <a:r>
              <a:rPr lang="bg-BG" b="1" dirty="0" smtClean="0"/>
              <a:t>среда”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b="1" dirty="0" smtClean="0"/>
              <a:t>ВЪЗМОЖНИ ВРЕДНИ ПОСЛЕДСТВИЯ</a:t>
            </a:r>
            <a:endParaRPr lang="bg-BG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sz="2400" dirty="0" smtClean="0"/>
              <a:t>Допълнително нарастване на документацията</a:t>
            </a:r>
          </a:p>
          <a:p>
            <a:endParaRPr lang="bg-BG" sz="2400" dirty="0" smtClean="0"/>
          </a:p>
          <a:p>
            <a:r>
              <a:rPr lang="bg-BG" sz="2400" dirty="0" smtClean="0"/>
              <a:t>Засилване на формализма в педагогическата работа</a:t>
            </a:r>
          </a:p>
          <a:p>
            <a:endParaRPr lang="bg-BG" sz="2400" dirty="0" smtClean="0"/>
          </a:p>
          <a:p>
            <a:r>
              <a:rPr lang="bg-BG" sz="2400" dirty="0" smtClean="0"/>
              <a:t>Нова почва за конфликти в колегията (съмнения за завишени или занижени оценки в зависимост от лични отношения)</a:t>
            </a:r>
          </a:p>
          <a:p>
            <a:endParaRPr lang="bg-BG" sz="2400" dirty="0" smtClean="0"/>
          </a:p>
          <a:p>
            <a:r>
              <a:rPr lang="bg-BG" sz="2400" dirty="0" smtClean="0"/>
              <a:t>С въвеждането на единни критерии за качество може да се получи сковаване на творчеството на учителите в областта на образователната интеграция</a:t>
            </a:r>
          </a:p>
          <a:p>
            <a:endParaRPr lang="bg-BG" sz="2400" dirty="0" smtClean="0"/>
          </a:p>
          <a:p>
            <a:endParaRPr lang="bg-BG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b="1" dirty="0" smtClean="0"/>
              <a:t>ВЪЗМОЖНИ ДЕЙСТВИЯ ЗА ПРЕДОТВРАТЯВАНЕ НА ЕВЕНТУАЛНИТЕ ВРЕДНИ ПОСЛЕДСТВИЯ</a:t>
            </a:r>
            <a:endParaRPr lang="bg-BG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???</a:t>
            </a:r>
            <a:endParaRPr lang="bg-BG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 smtClean="0"/>
              <a:t>ЦЕЛ НА ИЗСЛЕДВАНЕТО</a:t>
            </a:r>
            <a:endParaRPr lang="bg-B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bg-BG" dirty="0" smtClean="0"/>
              <a:t>	</a:t>
            </a:r>
          </a:p>
          <a:p>
            <a:pPr>
              <a:buNone/>
            </a:pPr>
            <a:endParaRPr lang="bg-BG" dirty="0"/>
          </a:p>
          <a:p>
            <a:pPr>
              <a:buNone/>
            </a:pPr>
            <a:r>
              <a:rPr lang="bg-BG" dirty="0" smtClean="0"/>
              <a:t>	</a:t>
            </a:r>
            <a:r>
              <a:rPr lang="bg-BG" sz="3600" dirty="0" smtClean="0"/>
              <a:t>Разработване </a:t>
            </a:r>
            <a:r>
              <a:rPr lang="bg-BG" sz="3600" dirty="0"/>
              <a:t>на обективни критерии </a:t>
            </a:r>
            <a:r>
              <a:rPr lang="bg-BG" sz="3600" dirty="0" smtClean="0"/>
              <a:t>за компетентността </a:t>
            </a:r>
            <a:r>
              <a:rPr lang="bg-BG" sz="3600" dirty="0"/>
              <a:t>на педагогическите кадри за работа в </a:t>
            </a:r>
            <a:r>
              <a:rPr lang="bg-BG" sz="3600" dirty="0" smtClean="0"/>
              <a:t>мултиетническа </a:t>
            </a:r>
            <a:r>
              <a:rPr lang="bg-BG" sz="3600" dirty="0"/>
              <a:t>среда</a:t>
            </a:r>
            <a:r>
              <a:rPr lang="bg-BG" sz="3600" dirty="0" smtClean="0"/>
              <a:t>.</a:t>
            </a:r>
          </a:p>
          <a:p>
            <a:pPr>
              <a:buNone/>
            </a:pPr>
            <a:endParaRPr lang="bg-BG" dirty="0"/>
          </a:p>
          <a:p>
            <a:pPr>
              <a:buNone/>
            </a:pPr>
            <a:r>
              <a:rPr lang="bg-BG" dirty="0" smtClean="0"/>
              <a:t>	</a:t>
            </a:r>
          </a:p>
          <a:p>
            <a:pPr>
              <a:buNone/>
            </a:pPr>
            <a:endParaRPr lang="bg-BG" dirty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/>
          </a:p>
          <a:p>
            <a:pPr>
              <a:buNone/>
            </a:pPr>
            <a:endParaRPr lang="bg-BG" dirty="0"/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b="1" dirty="0" smtClean="0"/>
              <a:t>НЕОБХОДИМОСТ ОТ ОБЕКТИВНО ОЦЕНЯВАНЕ</a:t>
            </a:r>
            <a:endParaRPr lang="bg-BG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1. За да бъде възможно целевото стимулиране на учители, възпитатели, училищни психолози, педагогически </a:t>
            </a:r>
            <a:r>
              <a:rPr lang="bg-BG" sz="2400" dirty="0" err="1" smtClean="0"/>
              <a:t>съветници</a:t>
            </a:r>
            <a:r>
              <a:rPr lang="bg-BG" sz="2400" dirty="0" smtClean="0"/>
              <a:t> и </a:t>
            </a:r>
            <a:r>
              <a:rPr lang="bg-BG" sz="2400" dirty="0" smtClean="0"/>
              <a:t>директори за качествена работа в мултиетническа среда</a:t>
            </a:r>
            <a:r>
              <a:rPr lang="bg-BG" sz="2400" dirty="0" smtClean="0"/>
              <a:t>.</a:t>
            </a:r>
          </a:p>
          <a:p>
            <a:endParaRPr lang="bg-BG" sz="2400" dirty="0" smtClean="0"/>
          </a:p>
          <a:p>
            <a:r>
              <a:rPr lang="bg-BG" sz="2400" dirty="0" smtClean="0"/>
              <a:t>2. За да може да </a:t>
            </a:r>
            <a:r>
              <a:rPr lang="bg-BG" sz="2400" dirty="0"/>
              <a:t>бъде измерван напредъкът в образователната </a:t>
            </a:r>
            <a:r>
              <a:rPr lang="bg-BG" sz="2400" dirty="0" smtClean="0"/>
              <a:t>интеграция  - като обратна </a:t>
            </a:r>
            <a:r>
              <a:rPr lang="bg-BG" sz="2400" dirty="0"/>
              <a:t>връзка относно ефикасността на интеграционните образователни политики.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b="1" dirty="0" smtClean="0"/>
              <a:t>НЕОБХОДИМОСТ ОТ ЦЕЛЕВО СТИМУЛИРАНЕ</a:t>
            </a:r>
            <a:endParaRPr lang="bg-BG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bg-BG" sz="2400" dirty="0" smtClean="0"/>
          </a:p>
          <a:p>
            <a:r>
              <a:rPr lang="bg-BG" sz="2400" dirty="0" smtClean="0"/>
              <a:t>1</a:t>
            </a:r>
            <a:r>
              <a:rPr lang="bg-BG" sz="2400" dirty="0" smtClean="0"/>
              <a:t>. За мотивация за справяне с нестандартните предизвикателства на ра</a:t>
            </a:r>
            <a:r>
              <a:rPr lang="bg-BG" sz="2400" dirty="0"/>
              <a:t>б</a:t>
            </a:r>
            <a:r>
              <a:rPr lang="bg-BG" sz="2400" dirty="0" smtClean="0"/>
              <a:t>отата в мултиетническа среда.</a:t>
            </a:r>
          </a:p>
          <a:p>
            <a:endParaRPr lang="bg-BG" sz="2400" dirty="0" smtClean="0"/>
          </a:p>
          <a:p>
            <a:endParaRPr lang="bg-BG" sz="2400" dirty="0"/>
          </a:p>
          <a:p>
            <a:r>
              <a:rPr lang="bg-BG" sz="2400" dirty="0" smtClean="0"/>
              <a:t>2. За мотивация за повишаване на квалификацията за работа в мултиетническа среда</a:t>
            </a:r>
            <a:endParaRPr lang="bg-BG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b="1" dirty="0" smtClean="0"/>
              <a:t>МЕТОДИ НА ИЗСЛЕДВАНЕТО</a:t>
            </a:r>
            <a:endParaRPr lang="bg-BG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>
              <a:spcBef>
                <a:spcPts val="0"/>
              </a:spcBef>
            </a:pPr>
            <a:r>
              <a:rPr lang="bg-BG" sz="2400" dirty="0" smtClean="0"/>
              <a:t>Анкета за оценка на хипотетично разработени критерии за качество на педагогическата работа в мултиетническа среда.</a:t>
            </a:r>
          </a:p>
          <a:p>
            <a:pPr marL="0">
              <a:spcBef>
                <a:spcPts val="0"/>
              </a:spcBef>
            </a:pPr>
            <a:endParaRPr lang="bg-BG" sz="2400" dirty="0" smtClean="0"/>
          </a:p>
          <a:p>
            <a:pPr marL="0">
              <a:spcBef>
                <a:spcPts val="0"/>
              </a:spcBef>
            </a:pPr>
            <a:r>
              <a:rPr lang="bg-BG" sz="2400" dirty="0" smtClean="0"/>
              <a:t> Раздели:</a:t>
            </a:r>
          </a:p>
          <a:p>
            <a:pPr marL="0">
              <a:spcBef>
                <a:spcPts val="0"/>
              </a:spcBef>
            </a:pPr>
            <a:endParaRPr lang="bg-BG" sz="2400" dirty="0" smtClean="0"/>
          </a:p>
          <a:p>
            <a:pPr marL="0">
              <a:spcBef>
                <a:spcPts val="0"/>
              </a:spcBef>
            </a:pPr>
            <a:r>
              <a:rPr lang="bg-BG" sz="2400" dirty="0" smtClean="0"/>
              <a:t>1. </a:t>
            </a:r>
            <a:r>
              <a:rPr lang="bg-BG" sz="2400" dirty="0" smtClean="0"/>
              <a:t>Най-важните количествени измерения на образователната интеграция в нашата </a:t>
            </a:r>
            <a:r>
              <a:rPr lang="bg-BG" sz="2400" dirty="0" smtClean="0"/>
              <a:t>страна.</a:t>
            </a:r>
          </a:p>
          <a:p>
            <a:pPr marL="0">
              <a:spcBef>
                <a:spcPts val="0"/>
              </a:spcBef>
            </a:pPr>
            <a:endParaRPr lang="bg-BG" sz="2400" dirty="0" smtClean="0"/>
          </a:p>
          <a:p>
            <a:pPr marL="0">
              <a:spcBef>
                <a:spcPts val="0"/>
              </a:spcBef>
            </a:pPr>
            <a:r>
              <a:rPr lang="bg-BG" sz="2400" dirty="0" smtClean="0"/>
              <a:t>2. </a:t>
            </a:r>
            <a:r>
              <a:rPr lang="bg-BG" sz="2400" dirty="0" smtClean="0"/>
              <a:t>Най-важните елементи на </a:t>
            </a:r>
            <a:r>
              <a:rPr lang="bg-BG" sz="2400" dirty="0" err="1" smtClean="0"/>
              <a:t>социокултурната</a:t>
            </a:r>
            <a:r>
              <a:rPr lang="bg-BG" sz="2400" dirty="0" smtClean="0"/>
              <a:t> компетентност на учителя за работа в мултикултурна </a:t>
            </a:r>
            <a:r>
              <a:rPr lang="bg-BG" sz="2400" dirty="0" smtClean="0"/>
              <a:t>среда.</a:t>
            </a:r>
            <a:endParaRPr lang="bg-BG" sz="2400" dirty="0" smtClean="0"/>
          </a:p>
          <a:p>
            <a:pPr marL="0">
              <a:spcBef>
                <a:spcPts val="0"/>
              </a:spcBef>
            </a:pPr>
            <a:endParaRPr lang="bg-BG" sz="2400" dirty="0" smtClean="0"/>
          </a:p>
          <a:p>
            <a:pPr marL="0">
              <a:spcBef>
                <a:spcPts val="0"/>
              </a:spcBef>
            </a:pPr>
            <a:r>
              <a:rPr lang="bg-BG" sz="2400" dirty="0" smtClean="0"/>
              <a:t>3. </a:t>
            </a:r>
            <a:r>
              <a:rPr lang="bg-BG" sz="2400" dirty="0" smtClean="0"/>
              <a:t>Най-важните обективни измерения на качеството на педагогическата работа в мултикултурна среда.</a:t>
            </a:r>
          </a:p>
          <a:p>
            <a:pPr marL="0">
              <a:spcBef>
                <a:spcPts val="0"/>
              </a:spcBef>
            </a:pPr>
            <a:endParaRPr lang="bg-BG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b="1" dirty="0" smtClean="0"/>
              <a:t>ИЗТОЧНИЦИ ПРИ РАЗРАБОТВАНЕТО НА КРИТЕРИИТЕ</a:t>
            </a:r>
            <a:endParaRPr lang="bg-BG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g-BG" sz="2400" dirty="0" smtClean="0"/>
              <a:t>1. </a:t>
            </a:r>
            <a:r>
              <a:rPr lang="bg-BG" sz="2800" b="1" dirty="0" smtClean="0"/>
              <a:t>Международният опит </a:t>
            </a:r>
            <a:r>
              <a:rPr lang="bg-BG" sz="2800" dirty="0" smtClean="0"/>
              <a:t>– по специализираната литература</a:t>
            </a:r>
          </a:p>
          <a:p>
            <a:endParaRPr lang="bg-BG" sz="2800" dirty="0" smtClean="0"/>
          </a:p>
          <a:p>
            <a:r>
              <a:rPr lang="bg-BG" sz="2800" dirty="0" smtClean="0"/>
              <a:t>2. </a:t>
            </a:r>
            <a:r>
              <a:rPr lang="bg-BG" sz="2800" b="1" dirty="0" smtClean="0"/>
              <a:t>Националният опит </a:t>
            </a:r>
            <a:r>
              <a:rPr lang="bg-BG" sz="2800" dirty="0" smtClean="0"/>
              <a:t>– по специализираната литература, по опита от експериментални обучения, по консултации с колегията от специалисти в областите на педагогиката, културната антропология, социалната психология, социологията, философията.</a:t>
            </a:r>
          </a:p>
          <a:p>
            <a:endParaRPr lang="bg-BG" sz="2800" dirty="0" smtClean="0"/>
          </a:p>
          <a:p>
            <a:r>
              <a:rPr lang="bg-BG" sz="2800" dirty="0" smtClean="0"/>
              <a:t>3. </a:t>
            </a:r>
            <a:r>
              <a:rPr lang="bg-BG" sz="2800" b="1" dirty="0" smtClean="0"/>
              <a:t>Официални </a:t>
            </a:r>
            <a:r>
              <a:rPr lang="bg-BG" sz="2800" b="1" dirty="0" smtClean="0"/>
              <a:t>док</a:t>
            </a:r>
            <a:r>
              <a:rPr lang="bg-BG" sz="2800" b="1" dirty="0" smtClean="0"/>
              <a:t>ументи </a:t>
            </a:r>
            <a:r>
              <a:rPr lang="bg-BG" sz="2800" dirty="0" smtClean="0"/>
              <a:t>– международни и национални. Напр. Атинската декларация на министрите на образованието от ЕС (2003 г.). Стратегията за образователна интеграция на МОН (2004, 2012 г.), </a:t>
            </a:r>
            <a:r>
              <a:rPr lang="bg-BG" sz="2800" dirty="0" smtClean="0"/>
              <a:t>Проект на стандарт по  гражданско, интеркултурно и здравно образование/ 2012 – </a:t>
            </a:r>
            <a:r>
              <a:rPr lang="bg-BG" sz="2800" dirty="0" smtClean="0"/>
              <a:t>МОМН/. По-конкретни документи:  типови </a:t>
            </a:r>
            <a:r>
              <a:rPr lang="bg-BG" sz="2800" dirty="0" smtClean="0"/>
              <a:t>длъжностни </a:t>
            </a:r>
            <a:r>
              <a:rPr lang="bg-BG" sz="2800" dirty="0" smtClean="0"/>
              <a:t>характеристики (учители, възпитатели), проект за Рамка за инспектиране.</a:t>
            </a:r>
            <a:endParaRPr lang="bg-BG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b="1" dirty="0" smtClean="0"/>
              <a:t>ВЪЗПРИЕТА ЗА ИЗСЛЕДВАНЕТО МЕТОДОЛОГИЧЕСКА РАМКА НА ОБРАЗОВАТЕЛНАТА ИНТЕГРАЦИЯ</a:t>
            </a:r>
            <a:endParaRPr lang="bg-BG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Равен достъп на всички деца и ученици до качествено образование</a:t>
            </a:r>
            <a:endParaRPr lang="bg-BG" sz="2400" dirty="0" smtClean="0"/>
          </a:p>
          <a:p>
            <a:r>
              <a:rPr lang="bg-BG" sz="2400" dirty="0" smtClean="0"/>
              <a:t>Съпричастност към универсалните демократични ценности</a:t>
            </a:r>
          </a:p>
          <a:p>
            <a:r>
              <a:rPr lang="bg-BG" sz="2400" dirty="0" smtClean="0"/>
              <a:t>Съхранение и развитие на културните идентичности на децата и учениците</a:t>
            </a:r>
          </a:p>
          <a:p>
            <a:r>
              <a:rPr lang="bg-BG" sz="2400" dirty="0" smtClean="0"/>
              <a:t>Съпричастност към националната идентичност на България в качеството й на комплекс от културни идентичности и общонационални цели.</a:t>
            </a:r>
          </a:p>
          <a:p>
            <a:endParaRPr lang="bg-BG" sz="2400" dirty="0" smtClean="0"/>
          </a:p>
          <a:p>
            <a:endParaRPr lang="bg-BG" sz="2400" dirty="0" smtClean="0"/>
          </a:p>
          <a:p>
            <a:endParaRPr lang="bg-BG" sz="2400" dirty="0" smtClean="0"/>
          </a:p>
          <a:p>
            <a:endParaRPr lang="bg-BG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b="1" dirty="0" smtClean="0"/>
              <a:t>САМООГРАНИЧЕНИЯ ПРИ РАЗРАБОТКАТА НА КРИТЕРИИТЕ</a:t>
            </a:r>
            <a:endParaRPr lang="bg-BG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g-BG" sz="2400" dirty="0" smtClean="0"/>
              <a:t>Не са включени следните обективни критерии за качество на педагогическата работа:</a:t>
            </a:r>
          </a:p>
          <a:p>
            <a:endParaRPr lang="bg-BG" sz="2400" dirty="0" smtClean="0"/>
          </a:p>
          <a:p>
            <a:r>
              <a:rPr lang="bg-BG" sz="2400" dirty="0" err="1" smtClean="0"/>
              <a:t>Успеваемост</a:t>
            </a:r>
            <a:r>
              <a:rPr lang="bg-BG" sz="2400" dirty="0" smtClean="0"/>
              <a:t> на учениците</a:t>
            </a:r>
          </a:p>
          <a:p>
            <a:endParaRPr lang="bg-BG" sz="2400" dirty="0" smtClean="0"/>
          </a:p>
          <a:p>
            <a:r>
              <a:rPr lang="bg-BG" sz="2400" dirty="0" smtClean="0"/>
              <a:t>Процент на отпадане</a:t>
            </a:r>
          </a:p>
          <a:p>
            <a:endParaRPr lang="bg-BG" sz="2400" dirty="0" smtClean="0"/>
          </a:p>
          <a:p>
            <a:r>
              <a:rPr lang="bg-BG" sz="2400" dirty="0" smtClean="0"/>
              <a:t>Оценки на родителите за работата на учители и възпитатели</a:t>
            </a:r>
          </a:p>
          <a:p>
            <a:endParaRPr lang="bg-BG" sz="2400" dirty="0" smtClean="0"/>
          </a:p>
          <a:p>
            <a:r>
              <a:rPr lang="bg-BG" sz="2400" dirty="0" smtClean="0"/>
              <a:t>Основания: биха се отразили негативно на мотивацията на педагогическите кадри за работа с трудни целеви групи</a:t>
            </a:r>
            <a:endParaRPr lang="bg-BG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bg-BG" sz="2400" b="1" dirty="0" smtClean="0"/>
              <a:t>ВЪЗМОЖНИ ПОЛЗИ ОТ ВЪВЕЖДАНЕТО НА ПОДОБНИ КРИТЕРИИ</a:t>
            </a:r>
            <a:r>
              <a:rPr lang="bg-BG" sz="2400" dirty="0" smtClean="0"/>
              <a:t/>
            </a:r>
            <a:br>
              <a:rPr lang="bg-BG" sz="2400" dirty="0" smtClean="0"/>
            </a:b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bg-BG" sz="2400" dirty="0" smtClean="0"/>
              <a:t>Фокусиране на подготовката на учители – в университетите и като СДК</a:t>
            </a:r>
          </a:p>
          <a:p>
            <a:endParaRPr lang="bg-BG" sz="2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bg-BG" sz="2400" dirty="0" smtClean="0"/>
              <a:t>Разработване на подходящи учебни материали</a:t>
            </a:r>
          </a:p>
          <a:p>
            <a:endParaRPr lang="bg-BG" sz="2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bg-BG" sz="2400" dirty="0" smtClean="0"/>
              <a:t>Подготовка на инспектори и </a:t>
            </a:r>
            <a:r>
              <a:rPr lang="bg-BG" sz="2400" dirty="0" smtClean="0"/>
              <a:t>методици</a:t>
            </a:r>
            <a:endParaRPr lang="bg-BG" sz="2400" dirty="0" smtClean="0"/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460</Words>
  <Application>Microsoft Office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ИЗСЛЕДОВАТЕЛСКИ ПРОЕКТ   “Мониторинг на социокултурната компетентност на учителя за работа в мултиетническа среда” </vt:lpstr>
      <vt:lpstr>ЦЕЛ НА ИЗСЛЕДВАНЕТО</vt:lpstr>
      <vt:lpstr>НЕОБХОДИМОСТ ОТ ОБЕКТИВНО ОЦЕНЯВАНЕ</vt:lpstr>
      <vt:lpstr>НЕОБХОДИМОСТ ОТ ЦЕЛЕВО СТИМУЛИРАНЕ</vt:lpstr>
      <vt:lpstr>МЕТОДИ НА ИЗСЛЕДВАНЕТО</vt:lpstr>
      <vt:lpstr>ИЗТОЧНИЦИ ПРИ РАЗРАБОТВАНЕТО НА КРИТЕРИИТЕ</vt:lpstr>
      <vt:lpstr>ВЪЗПРИЕТА ЗА ИЗСЛЕДВАНЕТО МЕТОДОЛОГИЧЕСКА РАМКА НА ОБРАЗОВАТЕЛНАТА ИНТЕГРАЦИЯ</vt:lpstr>
      <vt:lpstr>САМООГРАНИЧЕНИЯ ПРИ РАЗРАБОТКАТА НА КРИТЕРИИТЕ</vt:lpstr>
      <vt:lpstr>ВЪЗМОЖНИ ПОЛЗИ ОТ ВЪВЕЖДАНЕТО НА ПОДОБНИ КРИТЕРИИ </vt:lpstr>
      <vt:lpstr>ВЪЗМОЖНИ ВРЕДНИ ПОСЛЕДСТВИЯ</vt:lpstr>
      <vt:lpstr>ВЪЗМОЖНИ ДЕЙСТВИЯ ЗА ПРЕДОТВРАТЯВАНЕ НА ЕВЕНТУАЛНИТЕ ВРЕДНИ ПОСЛЕДСТВИЯ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ИЗСЛЕДОВАТЕЛСКИ ПРОЕКТ   “Мониторинг на социокултурната компетентност на учителя за работа в мултиетническа среда”</dc:title>
  <dc:creator>User1</dc:creator>
  <cp:lastModifiedBy>User1</cp:lastModifiedBy>
  <cp:revision>48</cp:revision>
  <dcterms:created xsi:type="dcterms:W3CDTF">2013-11-11T04:36:30Z</dcterms:created>
  <dcterms:modified xsi:type="dcterms:W3CDTF">2013-11-11T18:39:32Z</dcterms:modified>
</cp:coreProperties>
</file>