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342" r:id="rId3"/>
    <p:sldId id="341" r:id="rId4"/>
    <p:sldId id="340" r:id="rId5"/>
    <p:sldId id="339" r:id="rId6"/>
    <p:sldId id="257" r:id="rId7"/>
    <p:sldId id="258" r:id="rId8"/>
    <p:sldId id="260" r:id="rId9"/>
    <p:sldId id="361" r:id="rId10"/>
    <p:sldId id="262" r:id="rId11"/>
    <p:sldId id="263" r:id="rId12"/>
    <p:sldId id="307" r:id="rId13"/>
    <p:sldId id="343" r:id="rId14"/>
    <p:sldId id="308" r:id="rId15"/>
    <p:sldId id="312" r:id="rId16"/>
    <p:sldId id="344" r:id="rId17"/>
    <p:sldId id="345" r:id="rId18"/>
    <p:sldId id="346" r:id="rId19"/>
    <p:sldId id="347" r:id="rId20"/>
    <p:sldId id="348" r:id="rId21"/>
    <p:sldId id="349" r:id="rId22"/>
    <p:sldId id="313" r:id="rId23"/>
    <p:sldId id="314" r:id="rId24"/>
    <p:sldId id="315" r:id="rId25"/>
    <p:sldId id="317" r:id="rId26"/>
    <p:sldId id="318" r:id="rId27"/>
    <p:sldId id="352" r:id="rId28"/>
    <p:sldId id="319" r:id="rId29"/>
    <p:sldId id="320" r:id="rId30"/>
    <p:sldId id="321" r:id="rId31"/>
    <p:sldId id="322" r:id="rId32"/>
    <p:sldId id="323" r:id="rId33"/>
    <p:sldId id="353" r:id="rId34"/>
    <p:sldId id="324" r:id="rId35"/>
    <p:sldId id="325" r:id="rId36"/>
    <p:sldId id="354" r:id="rId37"/>
    <p:sldId id="326" r:id="rId38"/>
    <p:sldId id="355" r:id="rId39"/>
    <p:sldId id="327" r:id="rId40"/>
    <p:sldId id="328" r:id="rId41"/>
    <p:sldId id="356" r:id="rId42"/>
    <p:sldId id="357" r:id="rId43"/>
    <p:sldId id="329" r:id="rId44"/>
    <p:sldId id="358" r:id="rId45"/>
    <p:sldId id="359" r:id="rId46"/>
    <p:sldId id="330" r:id="rId47"/>
    <p:sldId id="331" r:id="rId48"/>
    <p:sldId id="360" r:id="rId49"/>
    <p:sldId id="332" r:id="rId50"/>
    <p:sldId id="333" r:id="rId51"/>
    <p:sldId id="334" r:id="rId52"/>
    <p:sldId id="350" r:id="rId53"/>
    <p:sldId id="335" r:id="rId54"/>
    <p:sldId id="351" r:id="rId55"/>
    <p:sldId id="336" r:id="rId56"/>
    <p:sldId id="338" r:id="rId57"/>
    <p:sldId id="337" r:id="rId5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265" autoAdjust="0"/>
  </p:normalViewPr>
  <p:slideViewPr>
    <p:cSldViewPr snapToGrid="0">
      <p:cViewPr>
        <p:scale>
          <a:sx n="100" d="100"/>
          <a:sy n="10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675C4-C2A2-4C7F-8668-6E9EF17DE7EC}" type="datetimeFigureOut">
              <a:rPr lang="bg-BG" smtClean="0"/>
              <a:t>13.6.2025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B3D1E-E16C-455B-B54C-280A96E5F8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06677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3D1E-E16C-455B-B54C-280A96E5F83C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0814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EB0F-132F-4E7C-8A9B-B623E634C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E4B3C-E164-40A9-90F4-A967EDE3C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38AB9-7A93-4404-8988-1BEE7B766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125B-F29A-4139-8E33-61793CF1FC80}" type="datetimeFigureOut">
              <a:rPr lang="bg-BG" smtClean="0"/>
              <a:t>13.6.2025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BA42-A9B0-40C4-AEC2-8B0D8E48B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EA1C0-0627-4AAD-904E-547037C70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4B51-0EE9-4731-8EB5-264F0CFD29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032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FAE3A-058D-471D-9B19-5F281C81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294767-DF76-469E-ACA5-D9CFF8C46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BB890-D704-44D1-B4D7-D0731E880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125B-F29A-4139-8E33-61793CF1FC80}" type="datetimeFigureOut">
              <a:rPr lang="bg-BG" smtClean="0"/>
              <a:t>13.6.2025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418B-4AF8-40D6-B361-5AD46DC6B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FB67F-580F-4573-B5B8-F026C968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4B51-0EE9-4731-8EB5-264F0CFD29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5622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45693A-CAA5-4A98-8E0C-2EEDE7B59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72952-523E-4F0F-BBAE-B6FF7C206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0EF9D-D7C0-4A7B-8A62-4A846577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125B-F29A-4139-8E33-61793CF1FC80}" type="datetimeFigureOut">
              <a:rPr lang="bg-BG" smtClean="0"/>
              <a:t>13.6.2025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4EE3C-8AFE-408A-90D0-AD1B87062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8118D-BA10-4210-82EC-B13B7DC3E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4B51-0EE9-4731-8EB5-264F0CFD29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9884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3A619-686E-475F-AE2C-B33BB6104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064DB-F8B8-427B-9038-D04615573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E7BD4-3EC1-43AF-B776-88CA4A5F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125B-F29A-4139-8E33-61793CF1FC80}" type="datetimeFigureOut">
              <a:rPr lang="bg-BG" smtClean="0"/>
              <a:t>13.6.2025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D9C11-E6CA-43FF-B971-3090C007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52E64-CFD0-4750-B2F7-0CA6011A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4B51-0EE9-4731-8EB5-264F0CFD29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2840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17F9-B94C-4752-B879-FBF2F7F9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9DF60-D203-4BA9-B5AC-5B187B676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C85FF-6D1D-4A53-B800-AD0B7F2C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125B-F29A-4139-8E33-61793CF1FC80}" type="datetimeFigureOut">
              <a:rPr lang="bg-BG" smtClean="0"/>
              <a:t>13.6.2025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B2B05-4B9D-43D0-812E-5CF3B4888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D87D3-8033-4513-8DDE-D550D81C5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4B51-0EE9-4731-8EB5-264F0CFD29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898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CF3A1-8D60-4BD9-8033-A2D0E14D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77C76-3B64-474D-AE1C-C1A557E79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64584-42BC-4F78-86CA-FCD227FF0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D2EE7-7430-4F62-AA11-5A5FD437D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125B-F29A-4139-8E33-61793CF1FC80}" type="datetimeFigureOut">
              <a:rPr lang="bg-BG" smtClean="0"/>
              <a:t>13.6.2025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7DCEE-19D3-4FA6-8F81-F7D8EE79A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F6E2C-D539-4A6D-B51D-601067987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4B51-0EE9-4731-8EB5-264F0CFD29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8200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A5225-49E2-4BD6-B13C-739A5175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4C97A-8191-42A1-B190-09F99842E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4FBB8-3995-4B26-93C9-462E7FF06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B35016-4632-4EC1-BE46-2641454850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966385-DA2E-4793-AF03-BF914E691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EFA1D3-CA7B-4CCB-B821-392B86A9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125B-F29A-4139-8E33-61793CF1FC80}" type="datetimeFigureOut">
              <a:rPr lang="bg-BG" smtClean="0"/>
              <a:t>13.6.2025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F2D0BF-A04C-4985-8212-1DC16F4B9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2700D9-F7B4-466A-8D3C-100298FB5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4B51-0EE9-4731-8EB5-264F0CFD29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844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FA30-966D-4130-8937-16CA2F265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254CEE-A4EF-4381-A66C-EEAF73320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125B-F29A-4139-8E33-61793CF1FC80}" type="datetimeFigureOut">
              <a:rPr lang="bg-BG" smtClean="0"/>
              <a:t>13.6.2025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FD87A-F298-4096-9B3C-7F456656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A340D-8598-4D84-B793-1D7FF80C4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4B51-0EE9-4731-8EB5-264F0CFD29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414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1AEFEE-29DE-411E-9DE7-315F2BD2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125B-F29A-4139-8E33-61793CF1FC80}" type="datetimeFigureOut">
              <a:rPr lang="bg-BG" smtClean="0"/>
              <a:t>13.6.2025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000EC9-9BB1-469D-91DF-F3D33E4F1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94A8A-61A8-4137-AC2E-BAF160315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4B51-0EE9-4731-8EB5-264F0CFD29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986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ED785-2051-46D4-91ED-4E2E22BCB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A1963-A1A6-4FB3-AC17-70D77B86D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02471-7E07-4177-827E-DEB0CFDAB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4BD42-FA05-41FA-977F-255CDBE0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125B-F29A-4139-8E33-61793CF1FC80}" type="datetimeFigureOut">
              <a:rPr lang="bg-BG" smtClean="0"/>
              <a:t>13.6.2025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09E26-B634-4A2E-8663-B4D6DDDEC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63A0E-9CD7-4DF2-8CCA-AB17BE7A3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4B51-0EE9-4731-8EB5-264F0CFD29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1522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09B58-DA3E-4BCE-8B4C-6906642E0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33997C-57FF-4ED9-AEF2-EC4D332D9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6C7C5-2CC1-4F44-A7FF-1B0642C95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D03C8-9DB3-47F4-B2C3-1A4304F46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125B-F29A-4139-8E33-61793CF1FC80}" type="datetimeFigureOut">
              <a:rPr lang="bg-BG" smtClean="0"/>
              <a:t>13.6.2025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063E1-AD5E-4917-84AF-A3D7913D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AD3F0-B265-4AE5-AF00-8BFFD40BA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84B51-0EE9-4731-8EB5-264F0CFD29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1422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68BFCC-C152-4CAF-B063-344EC7B5B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C92C9-A9B6-4124-A928-C75E3A79B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6A81D-168B-4BF1-9712-25DC2BD37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F125B-F29A-4139-8E33-61793CF1FC80}" type="datetimeFigureOut">
              <a:rPr lang="bg-BG" smtClean="0"/>
              <a:t>13.6.2025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0CB10-21AA-4090-8060-DC17DC93D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F6C99-4080-46D0-A366-D8F029C1B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84B51-0EE9-4731-8EB5-264F0CFD29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6346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3D2D87-BAA0-4222-9F42-97A1545BE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7747" y="496720"/>
            <a:ext cx="9144000" cy="3738395"/>
          </a:xfrm>
        </p:spPr>
        <p:txBody>
          <a:bodyPr>
            <a:noAutofit/>
          </a:bodyPr>
          <a:lstStyle/>
          <a:p>
            <a:r>
              <a:rPr lang="bg-BG" sz="3200" b="0" i="0" u="none" strike="noStrike" baseline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3200" b="0" i="0" u="none" strike="noStrike" baseline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3200" b="0" i="0" u="none" strike="noStrike" baseline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3200" b="1" i="0" u="none" strike="noStrike" baseline="0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ОБРАЗОВАТЕЛЕН МОДЕЛ ЗА ИДЕНТИФИЦИРАНЕ И ДИФЕРЕНЦИРАНИ ПОДХОДИ В РАБОТАТА С УЧЕНИЦИ СЪС СПЕЦИАЛНИ ОБРАЗОВАТЕЛНИ ПОТРЕБНОСТИ, ХРОНИЧНИ ЗАБОЛЯВАНИЯ, УЧЕНИЦИ В РИСК И ТАЛАНТЛИВИ УЧЕНИЦИ В БЪЛГАРСКОТО ПРИОБЩАВАЩО ОБРАЗОВАНИЕ</a:t>
            </a:r>
            <a:endParaRPr lang="bg-BG" sz="32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B7663-C8CD-4D5B-874D-B1A2E606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7747" y="5876006"/>
            <a:ext cx="9144000" cy="1655762"/>
          </a:xfrm>
        </p:spPr>
        <p:txBody>
          <a:bodyPr>
            <a:normAutofit/>
          </a:bodyPr>
          <a:lstStyle/>
          <a:p>
            <a:r>
              <a:rPr lang="bg-BG" sz="2200" b="0" i="0" u="none" strike="noStrike" baseline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Проектът е  </a:t>
            </a:r>
            <a:r>
              <a:rPr lang="ru-RU" sz="2200" b="0" i="0" u="none" strike="noStrike" baseline="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финансиран</a:t>
            </a:r>
            <a:r>
              <a:rPr lang="ru-RU" sz="2200" b="0" i="0" u="none" strike="noStrike" baseline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0" i="0" u="none" strike="noStrike" baseline="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Фонд „</a:t>
            </a:r>
            <a:r>
              <a:rPr lang="ru-RU" sz="2200" b="0" i="0" u="none" strike="noStrike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Научни</a:t>
            </a:r>
            <a:r>
              <a:rPr lang="ru-RU" sz="2200" b="0" i="0" u="none" strike="noStrike" baseline="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0" i="0" u="none" strike="noStrike" baseline="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изследвания</a:t>
            </a:r>
            <a:r>
              <a:rPr lang="ru-RU" sz="2200" b="0" i="0" u="none" strike="noStrike" baseline="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endParaRPr lang="en-US" sz="2200" b="0" i="0" u="none" strike="noStrike" baseline="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0" i="0" u="none" strike="noStrike" baseline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(Договор </a:t>
            </a:r>
            <a:r>
              <a:rPr lang="ru-RU" sz="2200" b="0" i="0" u="none" strike="noStrike" baseline="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КП-06-Н50/8 от 14.07.2021 г</a:t>
            </a:r>
            <a:r>
              <a:rPr lang="ru-RU" sz="2200" b="0" i="0" u="none" strike="noStrike" baseline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bg-BG" sz="22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4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EDC2D-2E13-4AC3-B09C-C7C3C8057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07" y="531228"/>
            <a:ext cx="11360317" cy="4351338"/>
          </a:xfrm>
        </p:spPr>
        <p:txBody>
          <a:bodyPr>
            <a:noAutofit/>
          </a:bodyPr>
          <a:lstStyle/>
          <a:p>
            <a:pPr algn="just"/>
            <a:r>
              <a:rPr lang="bg-BG" sz="2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Петото изследване </a:t>
            </a:r>
            <a:r>
              <a:rPr lang="bg-BG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обхваща </a:t>
            </a:r>
            <a:r>
              <a:rPr lang="bg-BG" sz="2600" b="1" dirty="0" smtClean="0">
                <a:solidFill>
                  <a:srgbClr val="492207"/>
                </a:solidFill>
              </a:rPr>
              <a:t>425 деца на възраст 4–10 г</a:t>
            </a:r>
            <a:r>
              <a:rPr lang="bg-BG" sz="2600" dirty="0" smtClean="0">
                <a:solidFill>
                  <a:srgbClr val="492207"/>
                </a:solidFill>
              </a:rPr>
              <a:t>. </a:t>
            </a:r>
            <a:r>
              <a:rPr lang="bg-BG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То се базира на предварителното проучване и представя по-обхватни резултати </a:t>
            </a:r>
            <a:r>
              <a:rPr lang="bg-BG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отновно</a:t>
            </a:r>
            <a:r>
              <a:rPr lang="bg-BG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когнитивното, социалното и емоционалното развитие на децата и учениците със СОП, в риск, хронични заболявания, надарени и техните връстници. Специфично допълнение в групата на връстниците са децата и учениците с билингвистичен профил. </a:t>
            </a:r>
          </a:p>
          <a:p>
            <a:pPr algn="just"/>
            <a:r>
              <a:rPr lang="bg-BG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Очертаните резултати потвърждават уместността на използването на </a:t>
            </a:r>
            <a:r>
              <a:rPr lang="bg-BG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скринингов</a:t>
            </a:r>
            <a:r>
              <a:rPr lang="bg-BG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инструмент, който позволява индивидуализирано профилиране и ориентиране в спецификата на развитието и на потребностите на всяко едно дете и ученик с оглед ефективното управление на взаимодействията и  стимулиране на оптималното личностно развитие. </a:t>
            </a:r>
          </a:p>
          <a:p>
            <a:pPr algn="just"/>
            <a:r>
              <a:rPr lang="bg-BG" sz="2600" b="1" dirty="0" smtClean="0">
                <a:solidFill>
                  <a:srgbClr val="492207"/>
                </a:solidFill>
              </a:rPr>
              <a:t>Персонализираната работа </a:t>
            </a:r>
            <a:r>
              <a:rPr lang="bg-BG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се основава на заключенията относно комплексното взаимодействие на индивидуалните фактори и факторите на средата, който определят  </a:t>
            </a:r>
            <a:r>
              <a:rPr lang="bg-BG" sz="26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себеусещането</a:t>
            </a:r>
            <a:r>
              <a:rPr lang="bg-BG" sz="2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и перцепциите за интегриране и приемане в групата, което е в основата на академичното представяне.</a:t>
            </a:r>
            <a:endParaRPr lang="bg-BG" sz="2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9CB3A-2AAD-4A6D-9CAB-7FB1FD8C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505"/>
            <a:ext cx="10515600" cy="5984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 smtClean="0">
                <a:solidFill>
                  <a:srgbClr val="492207"/>
                </a:solidFill>
                <a:latin typeface="Fira Sans Condensed" panose="020B0503050000020004" pitchFamily="34" charset="0"/>
              </a:rPr>
              <a:t> </a:t>
            </a:r>
            <a:endParaRPr lang="bg-BG" dirty="0" smtClean="0">
              <a:solidFill>
                <a:srgbClr val="492207"/>
              </a:solidFill>
            </a:endParaRPr>
          </a:p>
          <a:p>
            <a:pPr algn="just"/>
            <a:r>
              <a:rPr lang="bg-BG" b="1" dirty="0">
                <a:solidFill>
                  <a:srgbClr val="492207"/>
                </a:solidFill>
                <a:latin typeface="Fira Sans Condensed" panose="020B0503050000020004" pitchFamily="34" charset="0"/>
              </a:rPr>
              <a:t>Учителите са основен ресурс за прилагане на философията на общообразователната среда</a:t>
            </a:r>
            <a:r>
              <a:rPr lang="bg-BG" dirty="0">
                <a:solidFill>
                  <a:srgbClr val="492207"/>
                </a:solidFill>
                <a:latin typeface="Fira Sans Condensed" panose="020B0503050000020004" pitchFamily="34" charset="0"/>
              </a:rPr>
              <a:t>. </a:t>
            </a:r>
            <a:r>
              <a:rPr lang="bg-BG" dirty="0" smtClean="0">
                <a:solidFill>
                  <a:srgbClr val="492207"/>
                </a:solidFill>
                <a:latin typeface="Fira Sans Condensed" panose="020B0503050000020004" pitchFamily="34" charset="0"/>
              </a:rPr>
              <a:t> </a:t>
            </a:r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Fira Sans Condensed" panose="020B0503050000020004" pitchFamily="34" charset="0"/>
              </a:rPr>
              <a:t>За 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Fira Sans Condensed" panose="020B0503050000020004" pitchFamily="34" charset="0"/>
              </a:rPr>
              <a:t>да могат те да се чувстват ефективни, а не изправени пред редица предизвикателства, е важно да се отчете комплексното взаимодействие между факторите на средата. </a:t>
            </a:r>
          </a:p>
          <a:p>
            <a:pPr algn="just"/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Fira Sans Condensed" panose="020B0503050000020004" pitchFamily="34" charset="0"/>
              </a:rPr>
              <a:t>Еднозначен водещ фактор, който може да се изведе, е необходимостта от предварителна и продължаваща подготовка и обезпеченост, съобразена с конкретните потребности от осигуряване на достатъчно ресурси и постоянна подкрепа.</a:t>
            </a:r>
            <a:endParaRPr lang="bg-BG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bg-BG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bg-BG" dirty="0">
              <a:solidFill>
                <a:srgbClr val="492207"/>
              </a:solidFill>
            </a:endParaRPr>
          </a:p>
        </p:txBody>
      </p:sp>
      <p:sp>
        <p:nvSpPr>
          <p:cNvPr id="6" name="Контейнер за съдържание 2"/>
          <p:cNvSpPr txBox="1">
            <a:spLocks/>
          </p:cNvSpPr>
          <p:nvPr/>
        </p:nvSpPr>
        <p:spPr>
          <a:xfrm>
            <a:off x="838200" y="578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bg-BG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ОБОБЩЕНИЕ НА РЕЗУЛТАТИТЕ ОТ ИЗСЛЕДВАНИЯТА</a:t>
            </a:r>
            <a:endParaRPr lang="bg-BG" dirty="0" smtClean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7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28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за </a:t>
            </a:r>
            <a:r>
              <a:rPr lang="bg-BG" sz="2800" b="1" dirty="0" err="1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себеефективност</a:t>
            </a:r>
            <a:r>
              <a:rPr lang="bg-BG" sz="28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bg-BG" sz="28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идентифициране  </a:t>
            </a:r>
            <a:r>
              <a:rPr lang="bg-BG" sz="28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категориите деца и ученици и очаквания на педагогическите специалисти за подкрепа в работата в приобщаваща среда</a:t>
            </a:r>
            <a:r>
              <a:rPr lang="bg-BG" sz="28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8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g-BG" sz="28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49705" y="1825625"/>
            <a:ext cx="11309683" cy="4351338"/>
          </a:xfrm>
        </p:spPr>
        <p:txBody>
          <a:bodyPr>
            <a:noAutofit/>
          </a:bodyPr>
          <a:lstStyle/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Общообразователните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учители са напълно подготвени да разграничават реакциите и поведението на петте групи деца/ученици, с които работят – деца и ученици със СОП, в риск, хронично болни, надарени и техните връстници.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същото време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следва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се отбележи, че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спрямо даровитите деца и децата в риск</a:t>
            </a:r>
            <a:r>
              <a:rPr lang="bg-BG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се наблюдава разлика в отговорите на общообразователните и ресурсните учители. Това доказва очакването, че те по-скоро не могат да бъдат идентифицирани и съответно подкрепени в необходимата степен.</a:t>
            </a:r>
          </a:p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Резултатите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показват, че когато учителите са удовлетворени от работата си и от постиженията на децата/учениците и се чувстват подкрепени от ръководството, колегите и родителите, имат добри дискриминационни умения и са в състояние да класифицират положителните и отрицателните реакции на децата/учениците, с които работят. Условие за това е и отсъствието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мобинг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работното място.</a:t>
            </a:r>
          </a:p>
          <a:p>
            <a:endParaRPr lang="bg-BG" sz="24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sz="24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87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28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за </a:t>
            </a:r>
            <a:r>
              <a:rPr lang="bg-BG" sz="2800" b="1" dirty="0" err="1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себеефективност</a:t>
            </a:r>
            <a:r>
              <a:rPr lang="bg-BG" sz="28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идентифициране  на категориите деца и ученици и очаквания на педагогическите специалисти за подкрепа в работата в приобщаваща среда</a:t>
            </a:r>
            <a:r>
              <a:rPr lang="bg-BG" sz="28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8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g-BG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28600" y="1825625"/>
            <a:ext cx="11778916" cy="4839870"/>
          </a:xfrm>
        </p:spPr>
        <p:txBody>
          <a:bodyPr>
            <a:normAutofit lnSpcReduction="10000"/>
          </a:bodyPr>
          <a:lstStyle/>
          <a:p>
            <a:pPr algn="just"/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Резултатите потвърждават необходимостта от работа и конкретно осигуряване на практически инструменти и насоки, които да улеснят учебната дейност в парадигмата на приобщаващото образование –</a:t>
            </a:r>
            <a:r>
              <a:rPr lang="bg-BG" dirty="0">
                <a:solidFill>
                  <a:srgbClr val="492207"/>
                </a:solidFill>
              </a:rPr>
              <a:t> </a:t>
            </a:r>
            <a:r>
              <a:rPr lang="bg-BG" b="1" dirty="0">
                <a:solidFill>
                  <a:srgbClr val="492207"/>
                </a:solidFill>
              </a:rPr>
              <a:t>разграничаване и подкрепа на функциите на общообразователните учители и подкрепа в по-точното идентифициране на децата и учениците в риск и тези, които са надарени</a:t>
            </a:r>
            <a:r>
              <a:rPr lang="bg-BG" dirty="0">
                <a:solidFill>
                  <a:srgbClr val="492207"/>
                </a:solidFill>
              </a:rPr>
              <a:t>. </a:t>
            </a:r>
            <a:endParaRPr lang="bg-BG" dirty="0" smtClean="0">
              <a:solidFill>
                <a:srgbClr val="492207"/>
              </a:solidFill>
            </a:endParaRPr>
          </a:p>
          <a:p>
            <a:pPr algn="just"/>
            <a:r>
              <a:rPr lang="bg-BG" b="1" dirty="0" smtClean="0">
                <a:solidFill>
                  <a:srgbClr val="492207"/>
                </a:solidFill>
              </a:rPr>
              <a:t>По </a:t>
            </a:r>
            <a:r>
              <a:rPr lang="bg-BG" b="1" dirty="0">
                <a:solidFill>
                  <a:srgbClr val="492207"/>
                </a:solidFill>
              </a:rPr>
              <a:t>отношение на взаимодействието с деца и ученици със СОП – осигуряване на практически ресурси, насоки и обучения.</a:t>
            </a:r>
          </a:p>
          <a:p>
            <a:pPr algn="just"/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Най-голяма степен на подготвеност се наблюдава за разпознаване на ученици със СОП. </a:t>
            </a:r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При надарените ученици впечатление прави високият дял учители, които не са дали отговор, както и втората по честота категория – посочване на външни критерии, свързани с успеха и постигнатите резултати на олимпиади.</a:t>
            </a:r>
            <a:endParaRPr lang="bg-BG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24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40632" y="2502568"/>
            <a:ext cx="11694193" cy="4078705"/>
          </a:xfrm>
        </p:spPr>
        <p:txBody>
          <a:bodyPr>
            <a:noAutofit/>
          </a:bodyPr>
          <a:lstStyle/>
          <a:p>
            <a:pPr algn="just"/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Единодушно посочено е значението на участието на семейството и екипността във взаимодействието с всички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ученици</a:t>
            </a:r>
          </a:p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Въпреки,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 не е напълно категорично, учителите все пак ясно дават заявка, че определянето на учениците в категории не е част от техните задължения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g-BG" sz="2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 цяло както определянето, така и подкрепата и възможностите за подобряване на условията на работа на общообразователните учители в голяма степен се определят като зависещи от външни фактори: по-малък брой ученици в класовете, повече специалисти и време за работа, повече време за почивка и интерактивни форми на взаимодействие с учениците.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2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bg-BG" sz="24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лавие 1"/>
          <p:cNvSpPr>
            <a:spLocks noGrp="1"/>
          </p:cNvSpPr>
          <p:nvPr>
            <p:ph type="title"/>
          </p:nvPr>
        </p:nvSpPr>
        <p:spPr>
          <a:xfrm>
            <a:off x="871538" y="75695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bg-BG" sz="28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за </a:t>
            </a:r>
            <a:r>
              <a:rPr lang="bg-BG" sz="2800" b="1" dirty="0" err="1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себеефективност</a:t>
            </a:r>
            <a:r>
              <a:rPr lang="bg-BG" sz="28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идентифициране  на категориите деца и ученици и очаквания на педагогическите специалисти за подкрепа в работата в приобщаваща среда</a:t>
            </a:r>
            <a:r>
              <a:rPr lang="bg-BG" sz="28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8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g-BG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550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99" y="-898174"/>
            <a:ext cx="12773024" cy="8514652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14350" y="27335"/>
            <a:ext cx="10839450" cy="1325563"/>
          </a:xfrm>
        </p:spPr>
        <p:txBody>
          <a:bodyPr>
            <a:noAutofit/>
          </a:bodyPr>
          <a:lstStyle/>
          <a:p>
            <a:pPr algn="ctr"/>
            <a:r>
              <a:rPr lang="bg-BG" sz="2800" b="1" dirty="0" err="1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Скринингов</a:t>
            </a:r>
            <a:r>
              <a:rPr lang="bg-BG" sz="28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инструмент за оценка на когнитивното и социално-емоционалното развитие на децата и </a:t>
            </a:r>
            <a:r>
              <a:rPr lang="bg-BG" sz="28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учениците</a:t>
            </a:r>
            <a:endParaRPr lang="bg-BG" sz="28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-114300" y="1004095"/>
            <a:ext cx="12182475" cy="4710113"/>
          </a:xfrm>
        </p:spPr>
        <p:txBody>
          <a:bodyPr>
            <a:noAutofit/>
          </a:bodyPr>
          <a:lstStyle/>
          <a:p>
            <a:pPr algn="just"/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рамките на предварителното изследване е пилотиран инструментът за използване от общообразователните учители, като той съдържа два компонента – за измерване на когнитивното развитие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скàла за определяне на социално-емоционалното развитие. </a:t>
            </a:r>
            <a:endParaRPr lang="bg-BG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Независимо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това към коя категория принадлежат децата и учениците, общообразователните учители могат да използват стандартни инструменти в подхода си за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скрининг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работа с всички ученици в приобщаваща среда. Между двата метода за определяне на нивото на когнитивно развитие – теста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експериментите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Пиаже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има значима връзка с умерен размер на ефекта, отчетена между верните отговори и грешните отговори по двата метода и отказа от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отговори. </a:t>
            </a:r>
          </a:p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Пилотираната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скàла за оценка на социалното и емоционалното развитие на децата е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редуцирана. 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 да се използва в бъдещи изследвания на детските и общообразователните учители, работещи с хетерогенни групи в приобщаваща среда, като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скринингов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инструмент, както и в процеса на обучение на педагозите.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2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g-BG" sz="2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63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625" y="365125"/>
            <a:ext cx="10925175" cy="1325563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Изследване на когнитивното, социалното и емоционалното развитие на деца и ученици на възраст 4–10 г.</a:t>
            </a:r>
            <a:endParaRPr lang="bg-BG" sz="28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основата на заключенията относно необходимостта от подкрепа на общообразователните учители, заключенията относно хетерогенността на всяка една категория деца и ученици, значението на използването на кратки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скринингови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инструменти, които обхващат в цялост развитието и в когнитивен план, и по отношение на социалното и емоционалното развитие на децата, целта на проучването е в по-голяма изследвана група деца и ученици да се очертаят основни насоки, които да бъдат в подкрепа на общообразователните учители в сферата на предучилищното и училищното образование.</a:t>
            </a:r>
          </a:p>
          <a:p>
            <a:pPr algn="just"/>
            <a:endParaRPr lang="bg-BG" sz="2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577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Изследователски въпроси </a:t>
            </a:r>
            <a:endParaRPr lang="bg-BG" sz="2800" b="1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Какви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 основните тенденции, характеризиращи всяка една категория деца и ученици по отношение на когнитивното и социално-емоционалното им развитие?</a:t>
            </a:r>
          </a:p>
          <a:p>
            <a:pPr lvl="0" algn="just"/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са обвързани когнитивното и социално-емоционалното развитие при изследваните категории деца и ученици и какви фактори имат отношение към това?</a:t>
            </a:r>
          </a:p>
          <a:p>
            <a:pPr lvl="0" algn="just"/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Какви са подходящите методи за определяне на развитието на децата и учениците и насоки, които могат да бъдат прилагани от общообразователните учители?</a:t>
            </a:r>
          </a:p>
          <a:p>
            <a:pPr algn="just"/>
            <a:endParaRPr lang="bg-BG" sz="2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23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721895"/>
            <a:ext cx="10515600" cy="545506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Важно уточнение за целта на изследването е, че то е насочено към изготвяне на инструмент, който да бъде в полза на общообразователните учители за работа в приобщаваща среда. Липсата на механизъм и подготовка на педагозите за идентифициране и подкрепа на деца и ученици в риск и надарени деца и ученици, както и затрудненията на общообразователните учители  да идентифицират и работят с деца и ученици със СОП и хронични </a:t>
            </a:r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заболявания, 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поставиха фокус върху изработването на инструмент и </a:t>
            </a:r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ръководство, 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които да могат в известна степен да подкрепят учителите във всекидневната им работа, осигурявайки възможност за по-бързо и лесно диагностициране.</a:t>
            </a:r>
          </a:p>
          <a:p>
            <a:pPr algn="just"/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В тази линия са разработени два компонента, насочени към определяне на когнитивното и социално-емоционалното развитие на децата. </a:t>
            </a:r>
            <a:endParaRPr lang="bg-BG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Представените 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резултати от проведеното изследване с деца и ученици със СОП, хронични заболявания, в риск, надарени и техните връстници нямат за цел да очертават рамка в профила на всяка една категория. </a:t>
            </a:r>
            <a:endParaRPr lang="bg-BG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bg-BG" b="1" dirty="0" smtClean="0">
                <a:solidFill>
                  <a:srgbClr val="492207"/>
                </a:solidFill>
              </a:rPr>
              <a:t>Инструментът </a:t>
            </a:r>
            <a:r>
              <a:rPr lang="bg-BG" b="1" dirty="0">
                <a:solidFill>
                  <a:srgbClr val="492207"/>
                </a:solidFill>
              </a:rPr>
              <a:t>е насочен само за индивидуално ползване, за диференциране от страна на учителите</a:t>
            </a:r>
            <a:r>
              <a:rPr lang="bg-BG" dirty="0">
                <a:solidFill>
                  <a:srgbClr val="492207"/>
                </a:solidFill>
              </a:rPr>
              <a:t>. </a:t>
            </a:r>
            <a:r>
              <a:rPr lang="bg-BG" b="1" dirty="0">
                <a:solidFill>
                  <a:srgbClr val="492207"/>
                </a:solidFill>
              </a:rPr>
              <a:t>Изследването има за цел да изведе някои насоки, които да покажат доколко е приложим и работещ във всяка категория деца и ученици, но не е предназначен за оценка или сравнение на групи. Направеното проучване цели апробиране на инструмента, а очертаните тенденции не са диагностични или ограничителни, а информативни.</a:t>
            </a:r>
          </a:p>
          <a:p>
            <a:pPr algn="just"/>
            <a:endParaRPr lang="bg-BG" b="1" dirty="0">
              <a:solidFill>
                <a:srgbClr val="4922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90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bg-BG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bg-BG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бъде ефективно, изследването трябва да се проведе в спокойна среда, в началото на деня (преди детето/ученикът да се е изморило). </a:t>
            </a:r>
            <a:r>
              <a:rPr lang="bg-BG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b="1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отношение на компонента за социално и емоционално развитие  </a:t>
            </a:r>
            <a:r>
              <a:rPr lang="bg-BG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айтемите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 насочени към оценка от страна на учителите на емоционална и поведенческа </a:t>
            </a:r>
            <a:r>
              <a:rPr lang="bg-BG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себерегулация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взаимодействие с връстниците, така че </a:t>
            </a:r>
            <a:r>
              <a:rPr lang="bg-BG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айтемите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 с еднаква формулировка поради спецификата независимо от възрастта.</a:t>
            </a:r>
          </a:p>
          <a:p>
            <a:pPr algn="just"/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отношение на компонента за когнитивно развитие са използвани задачи от теста на </a:t>
            </a:r>
            <a:r>
              <a:rPr lang="bg-BG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които са специфични и в аспекта на хронологичната възраст. Експериментите на </a:t>
            </a:r>
            <a:r>
              <a:rPr lang="bg-BG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Пиаже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 включени поради различната специфика и пространственото мислене. Причината да бъдат еднакви задачите за всички възрасти е и допълнителна проверка дали децата на по-висока хронологична възраст ще се справят по-добре от тези на по-ниска. Това е и основанието експериментите да бъдат след теста на </a:t>
            </a:r>
            <a:r>
              <a:rPr lang="bg-BG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bg-BG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0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9CB3A-2AAD-4A6D-9CAB-7FB1FD8C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505"/>
            <a:ext cx="10515600" cy="5984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Учителите са основен ресурс за прилагане на философията на общообразователната среда. </a:t>
            </a:r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могат те да се чувстват ефективни, а не изправени пред редица предизвикателства, е важно да се отчете комплексното взаимодействие между факторите на средата</a:t>
            </a:r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g-BG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Еднозначен водещ фактор, който може да се изведе, е необходимостта от предварителна и продължаваща подготовка и обезпеченост, съобразена с конкретните потребности от осигуряване на достатъчно ресурси и постоянна подкрепа.</a:t>
            </a:r>
          </a:p>
          <a:p>
            <a:endParaRPr lang="bg-BG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3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10222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на </a:t>
            </a:r>
            <a:r>
              <a:rPr lang="bg-BG" sz="28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изследването</a:t>
            </a:r>
            <a:endParaRPr lang="bg-BG" sz="28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3032" y="910222"/>
            <a:ext cx="11798968" cy="4351338"/>
          </a:xfrm>
        </p:spPr>
        <p:txBody>
          <a:bodyPr>
            <a:noAutofit/>
          </a:bodyPr>
          <a:lstStyle/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измерване на когнитивното развитие са използвани адаптираният тест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станфордската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ревизия (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Пирьов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1973) за възрастите 4, 5, 6, 7, 8, 9 и 10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години 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седем от експериментите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Пиаже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 експеримента за сравнение по дължина, брой и разстояние, 3 експеримента за сравнение по тегло и размер и 1 експеримент за големина и форма, като приложимостта им е потвърдена в пилотните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изследвания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Така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измерване на когнитивното развитие има общо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задачи</a:t>
            </a:r>
            <a:r>
              <a:rPr lang="bg-BG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отговорите по които са групирани в представените резултати в категориите „верни отговори“, „грешни отговори“ и „отказва да отговори“. Основанията за това са, от една страна, установената в предварителното изследване корелация между двата метода, а от друга – различната специфика на двата метода за оценка на когнитивното развитие: тестът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включва вербални и речеви умения, а експериментите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Пиаже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 свързани в по-висока степен с пространствени задачи и мислене.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този начин се обхваща в цялост възможността за обща оценка независимо от типа затруднение.</a:t>
            </a:r>
          </a:p>
          <a:p>
            <a:pPr algn="just"/>
            <a:endParaRPr lang="bg-BG" sz="2400" b="1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381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79985" y="1064293"/>
            <a:ext cx="11698705" cy="5418974"/>
          </a:xfrm>
        </p:spPr>
        <p:txBody>
          <a:bodyPr>
            <a:noAutofit/>
          </a:bodyPr>
          <a:lstStyle/>
          <a:p>
            <a:pPr algn="just"/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измерване на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социалното и емоционалното развитие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използвана скàлата, разработена и апробирана специално за целите на проекта,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която е максимално оперативно редуцирана.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 съдържа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подскàлите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Приемане от страна на връстниците; Взаимодействие с връстниците по собствена инициатива; </a:t>
            </a:r>
            <a:r>
              <a:rPr lang="bg-BG" sz="2400" b="1" dirty="0" err="1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Себерегулация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Емоционален тонус. </a:t>
            </a:r>
            <a:endParaRPr lang="bg-BG" sz="2400" b="1" dirty="0" smtClean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bg-BG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Подскàлата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Приемане от страна на връстниците включва три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айтема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Подскàлата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Себерегулация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съдържа 8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айтема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Подскàлата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Емоционален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тонус съдържа 3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айтема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Подскàлата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Ефективно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връстниците включва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bg-BG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айтема</a:t>
            </a:r>
            <a:endParaRPr lang="bg-BG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Подскàлата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Иницииране на взаимодействия с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връстниците включва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айтема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2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586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05853" y="-2003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Когнитивно развитие</a:t>
            </a:r>
            <a:endParaRPr lang="bg-BG" sz="28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32873" y="887162"/>
            <a:ext cx="11482137" cy="4351338"/>
          </a:xfrm>
        </p:spPr>
        <p:txBody>
          <a:bodyPr>
            <a:noAutofit/>
          </a:bodyPr>
          <a:lstStyle/>
          <a:p>
            <a:pPr algn="just"/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Резултатите показват, че като цяло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всички категории деца и ученици се справят с поставените задачи</a:t>
            </a:r>
            <a:r>
              <a:rPr lang="bg-BG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Най-общо за когнитивното развитие по-голям превес имат верните отговори, по-малък брой – грешните резултати, и рядко – отказ от отговаряне. Най-висок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 от всички деца и ученици показват добри резултати при използването на двата метода за оценка на когнитивното развитие. </a:t>
            </a:r>
            <a:endParaRPr lang="bg-BG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Следва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се  отбележи, че няма нито едно дете/ученик само с грешни отговори, но и че едва 4% имат само верни отговори. </a:t>
            </a:r>
            <a:endParaRPr lang="bg-BG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всички въпроси отказалите да дадат отговор деца и ученици са под една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десета. </a:t>
            </a:r>
          </a:p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потвърждава, че комбинираното използване на различни методи за изследване предлага обхващане на развитието в дълбочина. Възможна посока за бъдеща работа е диференциране и адаптиране на  въпросите и апробирането им в практиката.</a:t>
            </a:r>
          </a:p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двата метода за определяне на нивото на когнитивно развитие – теста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експериментите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Пиаже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съществува значима връзка с умерен размер на </a:t>
            </a:r>
            <a:r>
              <a:rPr lang="bg-BG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ефекта.</a:t>
            </a:r>
            <a:endParaRPr lang="bg-BG" sz="24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g-BG" sz="24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950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0380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Социално-емоционално </a:t>
            </a:r>
            <a:r>
              <a:rPr lang="bg-BG" sz="28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endParaRPr lang="bg-BG" sz="28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Впечатление прави, че по всички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айтеми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за социално и емоционално развитие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резултатите са повече позитивни</a:t>
            </a:r>
            <a:r>
              <a:rPr lang="bg-BG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g-BG" sz="2400" dirty="0" smtClean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цялата група изследвани деца и ученици често и винаги се наблюдава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себерегулация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емоциите и поведението, ефективно взаимодействие с връстниците, склонност към иницииране на взаимодействие с връстниците, приемане от страна на връстниците и позитивен емоционален тонус. </a:t>
            </a:r>
            <a:endParaRPr lang="bg-BG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Въпреки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 се очертава ясно подреждането на децата и учениците във всяка категория. </a:t>
            </a:r>
            <a:endParaRPr lang="bg-BG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този фон следва да се отбележи и че една пета от децата и учениците имат затруднения със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себерегулацията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взаимодействието с връстници, а една десета не са приети от връстниците и често изпитват негативни емоции.</a:t>
            </a:r>
          </a:p>
          <a:p>
            <a:pPr algn="just"/>
            <a:endParaRPr lang="bg-BG" sz="24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877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76275" y="115566"/>
            <a:ext cx="10515600" cy="813970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 на децата и учениците от петте категории</a:t>
            </a:r>
            <a:endParaRPr lang="bg-BG" sz="28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-95250" y="731169"/>
            <a:ext cx="12058649" cy="5936331"/>
          </a:xfrm>
        </p:spPr>
        <p:txBody>
          <a:bodyPr>
            <a:noAutofit/>
          </a:bodyPr>
          <a:lstStyle/>
          <a:p>
            <a:pPr algn="just"/>
            <a:r>
              <a:rPr lang="bg-BG" sz="24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Повечето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деца и ученици, независимо от  коя категория, показват добри резултати по отношение на когнитивното, социалното и емоционалното си развитие, което е в унисон с приобщаващата перспектива. Наред с това се очертава ясно спецификата за </a:t>
            </a:r>
            <a:r>
              <a:rPr lang="bg-BG" sz="24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всяка категория.</a:t>
            </a:r>
            <a:endParaRPr lang="bg-BG" sz="2400" b="1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Първи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ранг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теста на </a:t>
            </a:r>
            <a:r>
              <a:rPr lang="bg-BG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Бине-Търман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децата и учениците със СОП има 1 от 6 възможни верни отговора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тези в риск – 3 верни отговора, при хронично болните – 4 верни отговора, при надарените деца и ученици – 5 верни отговора.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експериментите на </a:t>
            </a:r>
            <a:r>
              <a:rPr lang="bg-BG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Пиаже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хронично болните и надарените първи ранг са 7 от 7 възможни верни отговори, при техните връстници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7 верни отговора, при децата и учениците в риск – 4 от 7 възможни верни отговора,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децата и учениците със СОП първи ранг има 0 верни отговора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Това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подкрепя и от резултатите за грешните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отговори.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bg-BG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надарените деца и техните връстници първи ранг за 1 грешен отговор, а за децата и учениците със СОП, в риск и хронично болните – 2 от 6 грешни отговора. Нито един грешен отговор на задачите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Пиаже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заема първи ранг при децата и учениците със СОП, хронично болните и надарените; 1 от 7 грешни отговора при децата и учениците в риск и 2 от 7 грешни отговора при техните връстници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g-BG" sz="2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25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Във всички категории деца и ученици най-голям процент са тези, които не са отказали да изпълнят нито една задача.  Процентът е значително по-висок при децата и учениците извън четирите категории –  94%.</a:t>
            </a:r>
          </a:p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Колкото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по-голям е броят деца и ученици във всяка категория, толкова по-висока е и хетерогенността на резултатите. </a:t>
            </a:r>
            <a:endParaRPr lang="bg-BG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4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Самите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резултати не са предназначени да се прилагат еднозначно и като измерител за категоризиране, а  по-скоро като диагностичен инструмент за индивидуално ползване.</a:t>
            </a:r>
          </a:p>
          <a:p>
            <a:pPr algn="just"/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 показва, че като цяло във всяка категория деца и ученици има силна хетерогенност по отношение на справянето със задачите. </a:t>
            </a:r>
            <a:endParaRPr lang="bg-BG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има и броят на изследваните деца и ученици във всяка една категория, както и индивидуалната специфика на децата и учениците. </a:t>
            </a:r>
            <a:endParaRPr lang="bg-BG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bg-BG" sz="2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g-BG" sz="2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045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24" y="-621949"/>
            <a:ext cx="12773024" cy="8514652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04800" y="558967"/>
            <a:ext cx="11887200" cy="5984458"/>
          </a:xfrm>
        </p:spPr>
        <p:txBody>
          <a:bodyPr>
            <a:noAutofit/>
          </a:bodyPr>
          <a:lstStyle/>
          <a:p>
            <a:pPr algn="just"/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отношение на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социалното и емоционалното развитие</a:t>
            </a:r>
            <a:r>
              <a:rPr lang="bg-BG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наблюдават слаби и умерени връзки с категорията деца и ученици.</a:t>
            </a:r>
          </a:p>
          <a:p>
            <a:pPr algn="just"/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инициирането на взаимодействия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връстниците такова поведение се среща по-рядко при децата и учениците със СОП и тези в риск в сравнение с хронично болните и надарените деца и ученици и техните връстници. </a:t>
            </a:r>
            <a:endParaRPr lang="bg-BG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подскàлата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Инициира взаимодействия с връстниците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децата и учениците със СОП имат значително по-ниски резултати от хронично болните, надарените и връстниците. Децата и учениците в риск имат значимо по-ниски резултати от надарените деца и ученици и връстниците си. Най-високи стойности, значимо по-високи от тези на децата и учениците, обхванати в четирите категории на Наредбата за приобщаващото образование, имат техните връстници извън четирите категории. Между хронично болните деца, тези в риск и надарените няма значима разлика.</a:t>
            </a:r>
          </a:p>
          <a:p>
            <a:pPr algn="just"/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всички категории деца и ученици позитивното е, че значително по-висок е броят на</a:t>
            </a:r>
            <a:r>
              <a:rPr lang="bg-BG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приемане от връстниците</a:t>
            </a:r>
            <a:r>
              <a:rPr lang="bg-BG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 най-малък е процентът при децата и учениците в риск. </a:t>
            </a:r>
          </a:p>
          <a:p>
            <a:pPr algn="just"/>
            <a:endParaRPr lang="bg-BG" sz="24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29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324853"/>
            <a:ext cx="10515600" cy="585211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bg-BG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подскàлата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приемане от връстниците 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също най-високи стойности, значимо по-високи от тези на децата и учениците, обхванати в четирите категории на Наредбата за приобщаващото образование, имат техните връстници извън четирите категории. Надарените деца и ученици имат значимо по-високи стойности от тези със СОП, в риск и с хронични заболявания. Няма значима разлика между децата и учениците със СОП, хронично болните и в риск.</a:t>
            </a:r>
          </a:p>
          <a:p>
            <a:pPr algn="just"/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Позитивният резултат за добра </a:t>
            </a:r>
            <a:r>
              <a:rPr lang="bg-BG" b="1" dirty="0" err="1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себерегулация</a:t>
            </a:r>
            <a:r>
              <a:rPr lang="bg-BG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подкрепя за всички деца и ученици, в по-малка степен за тези в риск и със СОП, като при тях повече от половината често и винаги демонстрират добра </a:t>
            </a:r>
            <a:r>
              <a:rPr lang="bg-BG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себерегулация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риск. По </a:t>
            </a:r>
            <a:r>
              <a:rPr lang="bg-BG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подскàлата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i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себерегулация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също не се наблюдава значима разлика между децата и учениците със СОП, хронично болните и в риск, както и между надарените деца и ученици и техните връстници. Значимо по-добра </a:t>
            </a:r>
            <a:r>
              <a:rPr lang="bg-BG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себерегулация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имат надарените деца и ученици и техните връстници в сравнение с децата и учениците със СОП, в риск и хронично болните.</a:t>
            </a:r>
          </a:p>
          <a:p>
            <a:pPr algn="just"/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Резултатите за </a:t>
            </a:r>
            <a:r>
              <a:rPr lang="bg-BG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ефективно взаимодействие с връстниците </a:t>
            </a:r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също 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се наблюдава значима разлика между децата и учениците със СОП, хронично болните и в риск. По-високи резултати имат децата и учениците извън четирите категории – те се отличават с по-ефективно взаимодействие с връстниците си от децата и учениците със СОП, в риск, хронично болните и надарените. Надарените имат по-добри взаимодействия с връстниците си от децата и учениците със СОП и в риск, но няма разлика между тях и хронично болните.</a:t>
            </a:r>
            <a:endParaRPr lang="bg-BG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81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0"/>
            <a:ext cx="12055642" cy="4351338"/>
          </a:xfrm>
        </p:spPr>
        <p:txBody>
          <a:bodyPr>
            <a:noAutofit/>
          </a:bodyPr>
          <a:lstStyle/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подскàлата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емоционален тонус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резултатите показват, че най-щастливи са децата и учениците извън четирите категории – техните стойности са по-високи от тези на децата и учениците със СОП, в риск, хронично болните и надарените. Хронично болните имат по-позитивен емоционален тонус от децата и учениците в риск. Не се наблюдава значима разлика между надарените деца и ученици, тези със СОП, в риск и хронично болните, между хронично болните и тези със СОП.</a:t>
            </a:r>
          </a:p>
          <a:p>
            <a:pPr algn="just"/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  потвърждава, че както </a:t>
            </a:r>
            <a:r>
              <a:rPr lang="bg-BG" sz="24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когнитивното, така и социално-емоционалното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не се определят директно от категорията на отнасяне на децата и учениците. Във всички категории доминира доброто развитие, но съществува специфика, която показва, че за когнитивната сфера има много висока вариация в справящите се в по-висока и по-ниска степен, а за социално-емоционалното развитие –  независимо от позитивните резултати, по всички променливи децата и учениците извън четирите категории постигат най-високи резултати.</a:t>
            </a:r>
          </a:p>
          <a:p>
            <a:pPr algn="just"/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Този резултат е също в потвърждение на главната цел на изследването и основно приложната му стойност – индивидуалната съвкупност от характеристики и фактори на средата е водеща за личностното развитие. Отчетените тенденции в профилите не изместват мястото на индивидуалното значение.</a:t>
            </a:r>
          </a:p>
          <a:p>
            <a:pPr algn="just"/>
            <a:endParaRPr lang="bg-BG" sz="24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290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Връзка на пола с индикаторите за развитие в петте категории деца и ученици</a:t>
            </a:r>
            <a:r>
              <a:rPr lang="bg-BG" sz="28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8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g-BG" sz="28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68967" y="1272172"/>
            <a:ext cx="11542295" cy="4351338"/>
          </a:xfrm>
        </p:spPr>
        <p:txBody>
          <a:bodyPr>
            <a:noAutofit/>
          </a:bodyPr>
          <a:lstStyle/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Полът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няма връзка с когнитивното развитие при децата и учениците със СОП, в риск, надарените и хронично болните и техните връстници. </a:t>
            </a:r>
            <a:endParaRPr lang="bg-BG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нито една от петте категории деца и ученици полът няма връзка с приемането от връстниците, ефективното взаимодействие с връстниците и емоционалния тонус.  Частични връзки са установени за инициирането на взаимодействия с връстниците и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себерегулацията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Инициирането на взаимодействия с връстниците има връзка с пола само при хронично болните. </a:t>
            </a:r>
            <a:r>
              <a:rPr lang="bg-BG" sz="2400" b="1" dirty="0" err="1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Себерегулацията</a:t>
            </a:r>
            <a:r>
              <a:rPr lang="bg-BG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има връзка с пола при децата и учениците в риск и техните връстници. Хронично болните момчета по-рядко в сравнение с хронично болните момичета инициират взаимодействия с връстници. Значително по-висок е рискът хронично болните момчета да се затворят в себе си в сравнение с хронично болните момичета.</a:t>
            </a:r>
          </a:p>
          <a:p>
            <a:pPr algn="just"/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отношение на </a:t>
            </a:r>
            <a:r>
              <a:rPr lang="bg-BG" sz="2400" b="1" dirty="0" err="1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себерегулацията</a:t>
            </a:r>
            <a:r>
              <a:rPr lang="bg-BG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момичетата са оценени по-високо в сравнение с момчетата в общата група и при децата и учениците в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риск, като момичетата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често и винаги проявяват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себерегулация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по-висока степен от момчетата.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2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1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Предизвикателства</a:t>
            </a:r>
            <a:r>
              <a:rPr lang="bg-BG" sz="2800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28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Специфика и хетерогенност във всяка категория</a:t>
            </a:r>
          </a:p>
          <a:p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Времеви и образователни ресурси</a:t>
            </a:r>
          </a:p>
          <a:p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Подкрепа от семействата</a:t>
            </a:r>
          </a:p>
          <a:p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Култура на приобщаване</a:t>
            </a:r>
          </a:p>
          <a:p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Специализирана подготовка</a:t>
            </a:r>
          </a:p>
          <a:p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Времеви дефицит</a:t>
            </a:r>
          </a:p>
          <a:p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endParaRPr lang="bg-BG" sz="2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4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-1323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Връзка на възрастта с индикаторите за развитие в петте категории деца и </a:t>
            </a:r>
            <a:r>
              <a:rPr lang="bg-BG" sz="28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ученици</a:t>
            </a:r>
            <a:endParaRPr lang="bg-BG" sz="28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46647" y="1308267"/>
            <a:ext cx="11698705" cy="4351338"/>
          </a:xfrm>
        </p:spPr>
        <p:txBody>
          <a:bodyPr>
            <a:noAutofit/>
          </a:bodyPr>
          <a:lstStyle/>
          <a:p>
            <a:pPr algn="just"/>
            <a:r>
              <a:rPr lang="bg-BG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отношение на теста на </a:t>
            </a:r>
            <a:r>
              <a:rPr lang="bg-BG" sz="2400" dirty="0" err="1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експериментите на </a:t>
            </a:r>
            <a:r>
              <a:rPr lang="bg-BG" sz="2400" dirty="0" err="1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Пиаже</a:t>
            </a:r>
            <a:r>
              <a:rPr lang="bg-BG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значима </a:t>
            </a:r>
            <a:r>
              <a:rPr lang="bg-BG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връзка се наблюдава за </a:t>
            </a:r>
            <a:r>
              <a:rPr lang="bg-BG" sz="2400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верните и грешните </a:t>
            </a:r>
            <a:r>
              <a:rPr lang="bg-BG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отговори при децата и учениците със </a:t>
            </a:r>
            <a:r>
              <a:rPr lang="bg-BG" sz="2400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СОП.</a:t>
            </a:r>
            <a:endParaRPr lang="bg-BG" sz="24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400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отказа от отговори </a:t>
            </a:r>
            <a:r>
              <a:rPr lang="bg-BG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значима връзка на хронологичната възраст се наблюдава само при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децата и учениците  в </a:t>
            </a:r>
            <a:r>
              <a:rPr lang="bg-BG" sz="24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 </a:t>
            </a:r>
            <a:r>
              <a:rPr lang="bg-BG" sz="2400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теста на </a:t>
            </a:r>
            <a:r>
              <a:rPr lang="bg-BG" sz="2400" dirty="0" err="1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Бине-Търман</a:t>
            </a:r>
            <a:r>
              <a:rPr lang="bg-BG" sz="2400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bg-BG" sz="24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децата и учениците със СОП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експериментите на </a:t>
            </a:r>
            <a:r>
              <a:rPr lang="bg-BG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Пиаже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2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грешните отговори значима връзка на хронологичната възраст се наблюдава само при децата и учениците извън четирите категории, при които има значително разсейване в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отговорите.</a:t>
            </a:r>
          </a:p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в синхрон с очакванията, заложени в самия избор на методика на изследването, и частично потвърждение на приложимостта на експериментите предвид липсата на отчетена разлика в хронологичната възраст при децата и учениците извън четирите категории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g-BG" sz="2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g-BG" sz="2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615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Връзка на възрастта със социалното и емоционалното развитие</a:t>
            </a:r>
            <a:r>
              <a:rPr lang="bg-BG" sz="28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8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g-BG" sz="28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Съгласно очакваното скàлите за емоционално и социално развитие нямат отбелязана връзка с възрастта – индикаторите и взаимодействието и </a:t>
            </a:r>
            <a:r>
              <a:rPr lang="bg-BG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себерегулацията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 еднозначни при всяка възрастова група</a:t>
            </a:r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Единствената 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значима връзка на хронологичната възраст се наблюдава с </a:t>
            </a:r>
            <a:r>
              <a:rPr lang="bg-BG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ефективното взаимодействие с връстници при децата и учениците със </a:t>
            </a:r>
            <a:r>
              <a:rPr lang="bg-BG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СОП.</a:t>
            </a:r>
            <a:endParaRPr lang="bg-BG" b="1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bg-BG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емоционалния тонус 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значима връзка има в групата на децата и учениците извън четирите </a:t>
            </a:r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категории. </a:t>
            </a:r>
          </a:p>
          <a:p>
            <a:pPr algn="just"/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bg-BG" b="1" dirty="0" err="1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себерегулацията</a:t>
            </a:r>
            <a:r>
              <a:rPr lang="bg-BG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единствената значима връзка с хронологичната възраст е при децата и учениците извън четирите </a:t>
            </a:r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категории.</a:t>
            </a:r>
            <a:endParaRPr lang="bg-BG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Тези резултати показват още веднъж, че в рамките на всяка категория индивидуални фактори и фактори на средата могат да обяснят разликите, но не и да се извеждат универсални тенденции.</a:t>
            </a:r>
          </a:p>
          <a:p>
            <a:pPr algn="just"/>
            <a:endParaRPr lang="bg-BG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701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Връзка на подкрепата с когнитивното и социално-емоционалното </a:t>
            </a:r>
            <a:r>
              <a:rPr lang="bg-BG" sz="28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r>
              <a:rPr lang="bg-BG" sz="2800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800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g-BG" sz="28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77253" y="1308267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Връзка на когнитивното и социално-емоционалното развитие с предоставяната допълнителна подкрепа при деца и ученици със СОП</a:t>
            </a:r>
          </a:p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отношение на когнитивното развитие подкрепата няма връзка с верните и грешните отговори по теста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експериментите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Пиаже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както и с отказа от отговори на теста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Връзка се наблюдава с отказа от отговор на експериментите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Пиаже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Децата и учениците с дългосрочна подкрепа в по-висока степен от тези с краткосрочна отказват да дадат отговор на задачите. </a:t>
            </a:r>
            <a:endParaRPr lang="bg-BG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отношение на социалното и емоционалното развитие не е отчетена нито една връзка на подкрепата – нито с инициирането на взаимоотношения с връстници, нито с приемането от връстници, с ефективното взаимодействие с връстници, със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себерегулацията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 позитивния емоционален тонус. </a:t>
            </a:r>
          </a:p>
          <a:p>
            <a:pPr marL="0" indent="0" algn="just">
              <a:buNone/>
            </a:pPr>
            <a:endParaRPr lang="bg-BG" sz="24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g-BG" sz="24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g-BG" sz="24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296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613611"/>
            <a:ext cx="10515600" cy="5563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Връзка на когнитивното и социално-емоционалното развитие с предоставяната допълнителна подкрепа при хронично болни деца и ученици </a:t>
            </a:r>
          </a:p>
          <a:p>
            <a:pPr algn="just"/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отношение на когнитивното развитие подкрепата няма значима връзка с верните и грешните отговори, както и с отказа от отговори. </a:t>
            </a:r>
            <a:endParaRPr lang="bg-BG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отношение на социално-емоционалното развитие и подкрепата при хронично болните деца не се наблюдава значима връзка нито с  инициирането на взаимодействия с връстниците, приемането от страна на връстници, ефективното взаимодействие с връстници и </a:t>
            </a:r>
            <a:r>
              <a:rPr lang="bg-BG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себерегулацията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нито с емоционалния тонус.</a:t>
            </a:r>
            <a:endParaRPr lang="bg-BG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68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41157" y="228599"/>
            <a:ext cx="11542296" cy="543100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Връзка на когнитивното и социално-емоционалното развитие с предоставяната допълнителна подкрепа при деца и ученици в риск</a:t>
            </a:r>
          </a:p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отношение на когнитивното развитие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връзка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има само с верните и грешните отговори на теста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цяло децата и учениците с краткосрочна подкрепа дават повече верни отговори, но следва да се каже, че 17% от тези с дългосрочна срещу 0% от тези с краткосрочна са дали само верни отговори на теста. За грешните отговори на теста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също е отбелязана силна връзка. Децата и учениците с дългосрочна подкрепа дават повече грешни отговори, но следва да се отбележи, че 17% от тези с дългосрочна срещу 0% от тези с краткосрочна нямат нито един грешен отговор на теста. </a:t>
            </a:r>
            <a:endParaRPr lang="bg-BG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отношение на социалното и емоционалното развитие няма отбелязана връзка с инициирането на взаимодействия с връстниците, позитивния емоционален тонус, приемането от връстниците и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себерегулацията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Умерена връзка на подкрепата е установена единствено за ефективното взаимодействие с връстници. Децата и учениците в риск, които ползват дългосрочна подкрепа, не взаимодействат ефективно с връстниците си. Ефективно взаимодействие често и винаги се наблюдава при 45% от тези, които ползват краткосрочна подкрепа.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2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g-BG" sz="24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66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4" y="-698149"/>
            <a:ext cx="12773024" cy="8514652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0433" y="696161"/>
            <a:ext cx="1166261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g-BG" sz="24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Връзка на когнитивното и социално-емоционалното развитие с предоставяната допълнителна подкрепа при надарени деца и ученици  </a:t>
            </a:r>
          </a:p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надарените деца и ученици предоставяната подкрепа няма връзка с </a:t>
            </a:r>
            <a:r>
              <a:rPr lang="bg-BG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агрегираните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грешни отговори и отказ от отговори. Значима връзка с голям размер на ефекта на подкрепата се отчита с </a:t>
            </a:r>
            <a:r>
              <a:rPr lang="bg-BG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агрегираните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верни отговори на въпросите от двата инструмента за измерване на когнитивното развитие, като се отчита по-добро представяне при надарените деца и ученици, ползващи дългосрочна подкрепа. </a:t>
            </a:r>
          </a:p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надарените деца подкрепата има най-много връзки и със социалното и емоционалното развитие. Надарените деца и ученици, ползващи краткосрочна подкрепа, са по-склонни в сравнение с ползващите дългосрочна подкрепа да инициират взаимодействия с връстниците си и са  приети по-добре от тях. Взаимодействието с връстници е по-ефективно при надарените деца, ползващи краткосрочна подкрепа. Краткосрочната подкрепа е свързана с по-позитивен емоционален тонус в сравнение с дългосрочната.</a:t>
            </a:r>
          </a:p>
          <a:p>
            <a:pPr algn="just"/>
            <a:endParaRPr lang="bg-BG" sz="24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653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372979"/>
            <a:ext cx="10515600" cy="580398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bg-BG" b="1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Подкрепата</a:t>
            </a:r>
            <a:r>
              <a:rPr lang="bg-BG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няма значима връзка с когнитивното и социално-емоционалното развитие при децата и учениците с хронични заболявания. </a:t>
            </a:r>
            <a:endParaRPr lang="bg-BG" dirty="0" smtClean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тези </a:t>
            </a:r>
            <a:r>
              <a:rPr lang="bg-BG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със СОП 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няма връзка със социално-емоционалното и с когнитивното развитие, но  има връзка косвено с активността им –  по-малкия брой отказващи да отговарят. </a:t>
            </a:r>
            <a:endParaRPr lang="bg-BG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bg-BG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децата и учениците в риск и надарените 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подкрепата е свързана частично и с когнитивното, и със социално-емоционалното развитие. </a:t>
            </a:r>
            <a:endParaRPr lang="bg-BG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Резултатите 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потвърждават еднозначната връзка на краткосрочната подкрепа, която води до по-добро развитие и в когнитивен, и в социално-емоционален план. Това още веднъж потвърждава, че връзките и ефектът не могат да бъдат търсени линейно и еднозначно, както и че подкрепата независимо към коя категория е насочена и дали отчита по-бързи или отсрочени резултати, има своето място като един от взаимодействащите си фактори в определяне на личностното развитие.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31660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991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Връзка на билингвистичния профил с когнитивното и социално-емоционалното </a:t>
            </a:r>
            <a:r>
              <a:rPr lang="bg-BG" sz="28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endParaRPr lang="bg-BG" sz="28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88758" y="1325563"/>
            <a:ext cx="11903242" cy="4851400"/>
          </a:xfrm>
        </p:spPr>
        <p:txBody>
          <a:bodyPr>
            <a:noAutofit/>
          </a:bodyPr>
          <a:lstStyle/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Билингвистичният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 е представен само за децата и учениците  извън четирите категории на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Наредбата.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258 деца и ученици</a:t>
            </a:r>
            <a:r>
              <a:rPr lang="bg-BG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2400" b="1" dirty="0" err="1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необхванати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четирите категории на Наредбата, 113 са с билингвистичен профил (44%), а 145 (56%) не са</a:t>
            </a:r>
            <a:r>
              <a:rPr lang="bg-BG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Децата и учениците с билингвистичен профил не ползват допълнителна подкрепа.</a:t>
            </a:r>
          </a:p>
          <a:p>
            <a:pPr algn="just"/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отношение на когнитивното развитие не се наблюдава връзка на билингвистичния профил с отказа от отговори на двата инструмента. Връзка има с верните и грешните отговори с двата метода на измерване на когнитивното развитие. По отношение на верните отговори на теста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има слаба връзка с билингвистичния профил, като децата и учениците с билингвистичен профил дават по-малко на брой верни отговори. Резултатът се репликира и спрямо броя грешни отговори на теста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като грешните отговори са по-често срещани при децата и учениците с  билингвистичен профил.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Агрегираните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резултати отчитат  умерени връзки по отношение на верните и грешните отговори. </a:t>
            </a:r>
          </a:p>
          <a:p>
            <a:endParaRPr lang="bg-BG" sz="24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9127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5854" y="-104775"/>
            <a:ext cx="10515600" cy="4351338"/>
          </a:xfrm>
        </p:spPr>
        <p:txBody>
          <a:bodyPr>
            <a:noAutofit/>
          </a:bodyPr>
          <a:lstStyle/>
          <a:p>
            <a:pPr algn="just"/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отношение на социалното и емоционалното развитие билингвистичният профил няма връзка с активността на децата и учениците в иницииране на контакти с връстниците,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себерегулацията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ефективното взаимодействие с връстници. Отчитат се връзки с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приемането от връстниците и позитивния емоционален тонус.</a:t>
            </a:r>
            <a:r>
              <a:rPr lang="bg-BG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Има слаба връзка на билингвистичния профил с приемането от връстници – при много малък процент, но само от децата и учениците с билингвистичен профил; никога или рядко биват канени от връстниците си за съвместни дейности. Също слаба връзка е установена по отношение на емоционалния тонус, като повече деца с билингвистичен профил рядко или никога не са щастливи. Значително по-висок е рискът от негативен емоционален тонус при децата и учениците с билингвистичен профил.  </a:t>
            </a:r>
          </a:p>
          <a:p>
            <a:pPr algn="just"/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Въпреки че все още не е изричен фокус, все повече се обръща внимание на билингвистичните деца и ученици. В настоящото изследване групата деца и ученици с билингвистичен профил е включена в унисон с това. Резултатите показват  значима връзка с профила и аспектите на когнитивното и социално-емоционалното развитие. Смятаме този резултат – с отчитане на водещия и родния език – за важен фактор за цялостното развитие.</a:t>
            </a:r>
            <a:endParaRPr lang="bg-BG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48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Връзка на когнитивното със социално-емоционалното развитие при надарени деца и </a:t>
            </a:r>
            <a:r>
              <a:rPr lang="bg-BG" sz="28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ученици</a:t>
            </a:r>
            <a:endParaRPr lang="bg-BG" sz="28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групата надарени деца и ученици има отбелязана една-единствена връзка с голям размер на ефекта между когнитивното и социално-емоционалното развитие – между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себерегулацията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броя откази на теста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децата и учениците с по-висока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себерегулация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по-рядко отказват да отговорят. Останалите компоненти на измерване на социалното и емоционалното развитие нямат връзка с броя верни и грешни отговори, както и с отказа от отговори.</a:t>
            </a:r>
          </a:p>
          <a:p>
            <a:pPr algn="just"/>
            <a:endParaRPr lang="bg-BG" sz="24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77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206" y="-790391"/>
            <a:ext cx="12773024" cy="8514652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721895"/>
            <a:ext cx="10515600" cy="5455068"/>
          </a:xfrm>
        </p:spPr>
        <p:txBody>
          <a:bodyPr>
            <a:normAutofit/>
          </a:bodyPr>
          <a:lstStyle/>
          <a:p>
            <a:pPr algn="just"/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Fira Sans Condensed" panose="020B0503050000020004" pitchFamily="34" charset="0"/>
              </a:rPr>
              <a:t>Това 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Fira Sans Condensed" panose="020B0503050000020004" pitchFamily="34" charset="0"/>
              </a:rPr>
              <a:t>поставя фокус върху предоставянето на </a:t>
            </a:r>
            <a:r>
              <a:rPr lang="bg-BG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Fira Sans Condensed" panose="020B0503050000020004" pitchFamily="34" charset="0"/>
              </a:rPr>
              <a:t>скринингов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Fira Sans Condensed" panose="020B0503050000020004" pitchFamily="34" charset="0"/>
              </a:rPr>
              <a:t> инструмент, който да улеснява педагозите във всекидневната им работа – за лесно идентифициране и осигуряване на сензитивност и разбиране на емоционалните и социалните потребности на децата и учениците. </a:t>
            </a:r>
            <a:endParaRPr lang="bg-BG" dirty="0" smtClean="0">
              <a:solidFill>
                <a:schemeClr val="accent4">
                  <a:lumMod val="20000"/>
                  <a:lumOff val="80000"/>
                </a:schemeClr>
              </a:solidFill>
              <a:latin typeface="Fira Sans Condensed" panose="020B0503050000020004" pitchFamily="34" charset="0"/>
            </a:endParaRPr>
          </a:p>
          <a:p>
            <a:pPr algn="just"/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Fira Sans Condensed" panose="020B0503050000020004" pitchFamily="34" charset="0"/>
              </a:rPr>
              <a:t>Разглеждаме </a:t>
            </a:r>
            <a:r>
              <a:rPr lang="bg-BG" b="1" dirty="0" smtClean="0">
                <a:solidFill>
                  <a:srgbClr val="492207"/>
                </a:solidFill>
                <a:latin typeface="Fira Sans Condensed" panose="020B0503050000020004" pitchFamily="34" charset="0"/>
              </a:rPr>
              <a:t>ранния </a:t>
            </a:r>
            <a:r>
              <a:rPr lang="bg-BG" b="1" dirty="0" err="1">
                <a:solidFill>
                  <a:srgbClr val="492207"/>
                </a:solidFill>
                <a:latin typeface="Fira Sans Condensed" panose="020B0503050000020004" pitchFamily="34" charset="0"/>
              </a:rPr>
              <a:t>скрининг</a:t>
            </a:r>
            <a:r>
              <a:rPr lang="bg-BG" b="1" dirty="0">
                <a:solidFill>
                  <a:srgbClr val="492207"/>
                </a:solidFill>
                <a:latin typeface="Fira Sans Condensed" panose="020B0503050000020004" pitchFamily="34" charset="0"/>
              </a:rPr>
              <a:t> и мониторинг </a:t>
            </a:r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Fira Sans Condensed" panose="020B0503050000020004" pitchFamily="34" charset="0"/>
              </a:rPr>
              <a:t>като 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Fira Sans Condensed" panose="020B0503050000020004" pitchFamily="34" charset="0"/>
              </a:rPr>
              <a:t>ефективна мярка за разпознаване на деца и ученици, които са уязвими или изложени на риск, превантивна и проактивна работа за стимулиране на личностното развитие с четирите категории деца и ученици, обхванати от Наредбата за приобщаващото образование: със СОП, с хронични заболявания, в риск и надарени, както и техните връстници. </a:t>
            </a:r>
            <a:endParaRPr lang="bg-BG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just"/>
            <a:endParaRPr lang="bg-BG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5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-1161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Връзка на когнитивното със социално-емоционалното развитие при деца и ученици със </a:t>
            </a:r>
            <a:r>
              <a:rPr lang="bg-BG" sz="28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</a:t>
            </a:r>
            <a:endParaRPr lang="bg-BG" sz="28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96779" y="1067636"/>
            <a:ext cx="10515600" cy="4351338"/>
          </a:xfrm>
        </p:spPr>
        <p:txBody>
          <a:bodyPr>
            <a:noAutofit/>
          </a:bodyPr>
          <a:lstStyle/>
          <a:p>
            <a:pPr algn="just"/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децата и учениците със СОП се наблюдава връзка между активността в иницииране на контакти с връстниците и броя откази от отговор по теста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броя верни отговори и отказа от отговор на задачите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Пиаже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съответно броя откази в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агрегираните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резултати. Броят откази на задачите от двата инструмента има връзка при децата и учениците със СОП и с приемането от връстниците.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Себерегулацията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тях е свързана с броя верни отговори и отказа от отговори на теста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 броя верни отговори и отказа от отговор на експериментите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Пиаже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агрегирания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брой верни резултати и отказ от отговор. Ефективното взаимодействие при децата и учениците със СОП има връзка с броя верни и броя грешни отговори и отказа от отговор по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броя верни отговори на задачите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Пиаже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броя верни отговори като цяло. Емоционалният тонус е свързан с броя откази от отговор по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Всички връзки са умерени и силни.</a:t>
            </a:r>
          </a:p>
          <a:p>
            <a:pPr algn="just"/>
            <a:endParaRPr lang="bg-BG" sz="2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sz="2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9212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8969" y="570958"/>
            <a:ext cx="11698705" cy="5671637"/>
          </a:xfrm>
        </p:spPr>
        <p:txBody>
          <a:bodyPr>
            <a:noAutofit/>
          </a:bodyPr>
          <a:lstStyle/>
          <a:p>
            <a:pPr algn="just"/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Децата и учениците с по-висока активност в инициирането на взаимодействие с връстниците си по-рядко отказват и да отговорят на задачите от теста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Активността в иницииране на контакти с връстниците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има връзка и с броя верни отговори на задачите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Пиаже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по-активните деца и учениците със СОП имат по-голям брой верни отговори, по-рядко отказват да отговорят на задачите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Пиаже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като цяло на тестовите задачи. </a:t>
            </a:r>
            <a:endParaRPr lang="bg-BG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Силна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връзка е установена и за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приемането от страна на връстници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отказа от даване на отговор на тестовите задачи, като тези, които се чувстват по-приети, по-рядко отказват да отговарят. </a:t>
            </a:r>
            <a:endParaRPr lang="bg-BG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Има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силна връзка между по-високата </a:t>
            </a:r>
            <a:r>
              <a:rPr lang="bg-BG" sz="2400" b="1" dirty="0" err="1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себерегулация</a:t>
            </a:r>
            <a:r>
              <a:rPr lang="bg-BG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по-големия брой верни отговори на теста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задачите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Пиаже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по-малко отказват да изпълнят експериментите. Отбелязана е силна връзка между по-високата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себерегулация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по-високия брой верни отговори на тестовите задачи. По-високата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себерегулация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води до по-малък отказ от отговори на тестовите задачи. </a:t>
            </a:r>
            <a:endParaRPr lang="bg-BG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7538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bg-BG" sz="26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Силна връзка оказва усещането за ефективно взаимодействие с връстниците и броя верни отговори на теста на </a:t>
            </a:r>
            <a:r>
              <a:rPr lang="bg-BG" sz="2600" dirty="0" err="1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6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600" dirty="0" err="1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6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по-малък брой грешни отговори на теста на </a:t>
            </a:r>
            <a:r>
              <a:rPr lang="bg-BG" sz="2600" dirty="0" err="1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6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600" dirty="0" err="1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6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26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както и по-малко откази от отговор, повече верни отговори на задачите на </a:t>
            </a:r>
            <a:r>
              <a:rPr lang="bg-BG" sz="2600" dirty="0" err="1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Пиаже</a:t>
            </a:r>
            <a:r>
              <a:rPr lang="bg-BG" sz="26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като броят откази  е значително по-нисък при децата и учениците с недостатъчно често и ефективно взаимодействие с връстниците. </a:t>
            </a:r>
          </a:p>
          <a:p>
            <a:pPr algn="just"/>
            <a:r>
              <a:rPr lang="bg-BG" sz="26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Силна връзка има между ефективното взаимодействие с връстници и общия брой верни отговори на поставените задачи от децата и учениците. Отбелязана е умерена връзка между позитивния емоционален статус и по-малкото откази от отговор на теста на </a:t>
            </a:r>
            <a:r>
              <a:rPr lang="bg-BG" sz="2600" dirty="0" err="1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6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600" dirty="0" err="1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6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2600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821781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-1925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Връзка на когнитивното със социално-емоционалното развитие при хронично болни деца и </a:t>
            </a:r>
            <a:r>
              <a:rPr lang="bg-BG" sz="28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ученици</a:t>
            </a:r>
            <a:endParaRPr lang="bg-BG" sz="28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947320"/>
            <a:ext cx="11670632" cy="4351338"/>
          </a:xfrm>
        </p:spPr>
        <p:txBody>
          <a:bodyPr>
            <a:noAutofit/>
          </a:bodyPr>
          <a:lstStyle/>
          <a:p>
            <a:pPr algn="just"/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хронично болните деца и ученици се наблюдават множество силни връзки между когнитивното и социално-емоционалното развитие. Единствено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позитивният емоционален тонус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е свързан с броя верни, грешни отговори и откази от отговор на тестовите задачи. </a:t>
            </a:r>
            <a:r>
              <a:rPr lang="bg-BG" sz="24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Активното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иницииране на взаимодействия с връстниците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свързано с даването на по-малък брой грешни отговори и отказ от отговори, както и с по-висок брой верни отговори и по двата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инструмента. </a:t>
            </a:r>
            <a:r>
              <a:rPr lang="bg-BG" sz="24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Приемането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връстници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свързано основно с по-малко грешни отговори и отказ от отговор, а по отношение на верните отговори – само със задачите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Пиаже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bg-BG" sz="2400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b="1" dirty="0" err="1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Себерегулацията</a:t>
            </a:r>
            <a:r>
              <a:rPr lang="bg-BG" sz="2400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има значими връзки с верните и грешните отговори, както и с отказа от отговори и с двата инструмента.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Ефективното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връстниците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свързано с верните отговори на теста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 отказите от отговаряне по двата инструмента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bg-BG" sz="2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bg-BG" sz="24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2735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922421" y="1308267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По-активните 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bg-BG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иницииране на дейности с връстниците 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 деца и ученици имат по-малък брой откази на теста на </a:t>
            </a:r>
            <a:r>
              <a:rPr lang="bg-BG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повече правилни отговори и по-малък брой грешни отговори на задачите на </a:t>
            </a:r>
            <a:r>
              <a:rPr lang="bg-BG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Пиаже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по-ниска склонност към отказ от отговори на задачите на </a:t>
            </a:r>
            <a:r>
              <a:rPr lang="bg-BG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Пиаже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по-висок брой верни отговори на двата тестови инструмента и по-малко откази от отговор на въпросите от двата тестови инструмента. </a:t>
            </a:r>
          </a:p>
          <a:p>
            <a:pPr algn="just"/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По-високата степен на </a:t>
            </a:r>
            <a:r>
              <a:rPr lang="bg-BG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приемане от връстниците 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свързана с по-малък брой грешни отговори на теста на </a:t>
            </a:r>
            <a:r>
              <a:rPr lang="bg-BG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по-малък брой откази от отговор на теста на </a:t>
            </a:r>
            <a:r>
              <a:rPr lang="bg-BG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по-висок брой верни отговори на задачите на </a:t>
            </a:r>
            <a:r>
              <a:rPr lang="bg-BG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Пиаже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По-ниската степен на приемане от връстниците е свързана с по-висок общ брой грешни отговори на въпросите в двата инструмента за измерване на когнитивното развитие, по-висок общ откази от отговор на въпросите в двата инструмента за измерване на когнитивното развитие.</a:t>
            </a:r>
          </a:p>
          <a:p>
            <a:endParaRPr lang="bg-BG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927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26169" y="1344362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bg-BG" sz="2400" b="1" dirty="0" err="1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Себерегулацията</a:t>
            </a:r>
            <a:r>
              <a:rPr lang="bg-BG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положително свързана с верните отговори на теста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по-ниския брой грешни отговори на теста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по-високия брой верни отговори на задачите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Пиаже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по-малкия брой грешни отговори и откази от отговор по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Пиаже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Себерегулацията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има връзка с по-висок брой верни отговори на задачите от двата инструмента и по-малък брой грешни отговори и нагласа за отказ от отговаряне на тестовите задачи.</a:t>
            </a:r>
          </a:p>
          <a:p>
            <a:pPr algn="just"/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Ефективното взаимодействие с връстниците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също е свързано с верните отговори на теста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по-малък брой откази от отговор на задачите от теста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по-малко откази от отговор на задачите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Пиаже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по-малък брой откази от отговор на задачите от двата инструмента.</a:t>
            </a:r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741869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Връзка на когнитивното със социално-емоционалното развитие при деца и ученици в риск</a:t>
            </a:r>
            <a:r>
              <a:rPr lang="bg-BG" sz="28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8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g-BG" sz="28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децата и учениците в риск е установена само една значима връзка – на позитивния емоционален тонус и броя откази от отговор на  задачите от теста на </a:t>
            </a:r>
            <a:r>
              <a:rPr lang="bg-BG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g-BG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По-позитивният 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емоционален тонус е свързан с по-малък брой откази от отговор.</a:t>
            </a:r>
            <a:r>
              <a:rPr lang="bg-BG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endParaRPr lang="bg-BG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g-BG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627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-1402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Връзка на когнитивното със социално-емоционалното развитие при деца и ученици извън четирите </a:t>
            </a:r>
            <a:r>
              <a:rPr lang="bg-BG" sz="28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</a:t>
            </a:r>
            <a:endParaRPr lang="bg-BG" sz="28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17094" y="1082843"/>
            <a:ext cx="11530264" cy="5082089"/>
          </a:xfrm>
        </p:spPr>
        <p:txBody>
          <a:bodyPr>
            <a:noAutofit/>
          </a:bodyPr>
          <a:lstStyle/>
          <a:p>
            <a:pPr algn="just"/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групата деца и ученици,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необхванати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четирите категории – СОП, в риск, хронично болни и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надарени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се наблюдават най-много връзки между когнитивното и социално-емоционалното развитие</a:t>
            </a:r>
            <a:r>
              <a:rPr lang="bg-BG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g-BG" sz="2400" dirty="0" smtClean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4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Активността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иницииране на взаимодействия с връстниците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свързана с верните и грешните отговори само на теста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bg-BG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Приемането от връстниците</a:t>
            </a:r>
            <a:r>
              <a:rPr lang="bg-BG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свързано с броя верни и грешни отговори само на задачите от теста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но не и с отговорите на задачите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Пиаже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като това има връзка с общия брой верни и грешни отговори</a:t>
            </a:r>
            <a:r>
              <a:rPr lang="bg-BG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Позитивният емоционален тонус</a:t>
            </a:r>
            <a:r>
              <a:rPr lang="bg-BG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свързан с броя верни и грешни отговори, както и с отказа от отговори само на задачите от теста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bg-BG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Ефективното взаимодействие с връстници</a:t>
            </a:r>
            <a:r>
              <a:rPr lang="bg-BG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има връзка с верните и грешните отговори само на задачите от теста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но не и с отговорите на задачите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Пиаже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Ефективното взаимодействие с връстници обаче отбелязва връзка с броя откази от отговор на задачите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Пиаже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2400" b="1" dirty="0" err="1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Себерегулацията</a:t>
            </a:r>
            <a:r>
              <a:rPr lang="bg-BG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има най-много връзки – за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само с броя верни и грешни отговори, а за задачите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Пиаже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 броя верни отговори и отказ от отговори, което води до връзка и с общия брой откази от отговор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2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g-BG" sz="24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823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199" y="0"/>
            <a:ext cx="11028948" cy="4351338"/>
          </a:xfrm>
        </p:spPr>
        <p:txBody>
          <a:bodyPr>
            <a:noAutofit/>
          </a:bodyPr>
          <a:lstStyle/>
          <a:p>
            <a:pPr algn="just"/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Децата и учениците, които са по-активни в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инициирането на контакти с връстниците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си, имат по-голям брой верни отговори на теста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по-малък брой грешни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повече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верни отговори на теста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g-BG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4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Приемането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връстници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свързано с по-високия брой верни отговори и съответно с по-малкия брой грешни отговори на теста на </a:t>
            </a:r>
            <a:r>
              <a:rPr lang="bg-BG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bg-BG" sz="2400" b="1" dirty="0" err="1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Себерегулацията</a:t>
            </a:r>
            <a:r>
              <a:rPr lang="bg-BG" sz="2400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има положителна връзка с даването на верни отговори на теста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по-малко грешни отговори на теста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верни отговори на задачите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Пиаже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по-малко откази от отговор на задачите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Пиаже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по-малко на брой откази от изпълнение на задачите като цяло. </a:t>
            </a:r>
            <a:endParaRPr lang="bg-BG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Децата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учениците, които</a:t>
            </a:r>
            <a:r>
              <a:rPr lang="bg-BG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ефективно взаимодействат с връстниците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си, имат по-голям брой верни отговори и по-малък брой грешни отговори на теста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по-рядко отказват да изпълнят задачите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Пиаже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g-BG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4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Позитивният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емоционален тонус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свързан с по-висок брой верни отговори и по-малък брой грешни отговори  на теста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по-малко откази от изпълнение на задачите от теста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Търман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223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946484" y="393868"/>
            <a:ext cx="10515600" cy="4351338"/>
          </a:xfrm>
        </p:spPr>
        <p:txBody>
          <a:bodyPr>
            <a:noAutofit/>
          </a:bodyPr>
          <a:lstStyle/>
          <a:p>
            <a:pPr algn="just"/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Частичните очертани връзки показват, че социалното и емоционалното развитие са свързани с когнитивното, като има специфика във всяка категория деца и ученици. </a:t>
            </a:r>
            <a:endParaRPr lang="bg-BG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Доколкото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надарените</a:t>
            </a:r>
            <a:r>
              <a:rPr lang="bg-BG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основен фактор е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себерегулацията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 децата и учениците в риск връзка има единствено емоционалният тонус. При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децата и учениците със </a:t>
            </a:r>
            <a:r>
              <a:rPr lang="bg-BG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себерегулацията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инициирането на взаимодействия с връстниците, приемането от връстниците и ефективното взаимодействие с тях имат връзка и с представянето в когнитивен план. Това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индикира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специално за децата и учениците със СОП важната роля на подкрепата на социалното и емоционалното им развитие. </a:t>
            </a:r>
            <a:endParaRPr lang="bg-BG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децата и учениците с хронични заболявания </a:t>
            </a:r>
            <a:r>
              <a:rPr lang="bg-BG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техните 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връстници</a:t>
            </a:r>
            <a:r>
              <a:rPr lang="bg-BG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отчита еднозначна връзка на всички променливи, описващи социалното и емоционалното развитие с когнитивното развитие. Това потвърждава важното място на подкрепата и изграждането на социални и емоционални компетентности като част от цялостното личностно развитие.</a:t>
            </a:r>
          </a:p>
          <a:p>
            <a:endParaRPr lang="bg-BG" sz="24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2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52500" y="155910"/>
            <a:ext cx="10515600" cy="1594435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Когнитивно, социално и емоционално развитие на децата и учениците в рамките на приобщаваща среда</a:t>
            </a:r>
            <a:endParaRPr lang="bg-BG" sz="28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Някои от основните акценти на обучението в приобщаваща среда се отнасят до възможностите за когнитивно развитие, като се поставя въпросът за индивидуалните различия в интелектуалното функциониране. Два класически подхода имат безспорна приложимост в проследяване на когнитивното развитие –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Пиаже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на </a:t>
            </a:r>
            <a:r>
              <a:rPr lang="bg-BG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Бине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g-BG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Основният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фокус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върху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изграждането на емоционалните и социалните компетентности се поставя на базата на заключението, че хората, които се справят най-добре в професионален план, не са тези, които имат по-висок коефициент на интелигентност, а тези с оптимално емоционално и социално развитие.  </a:t>
            </a:r>
          </a:p>
          <a:p>
            <a:pPr marL="0" indent="0" algn="just">
              <a:buNone/>
            </a:pPr>
            <a:endParaRPr lang="bg-BG" sz="2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sz="2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812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bg-BG" sz="28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Стойността 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представените резултати не е в сравняването на отделните категории деца и ученици и привеждането им под общ знаменател. Резултатите очертават няколко основни извода, които са насочени именно към ефективното им имплементиране в практиката – индивидуалното профилиране и подкрепа като основен фокус на приобщаващата среда</a:t>
            </a:r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bg-BG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Във всяка от петте категории деца и ученици съществуват такива, които се справят повече и по-малко успешно. Това още веднъж насочва към необходимостта от индивидуално диференциране, а не използване на общи категории.</a:t>
            </a:r>
          </a:p>
          <a:p>
            <a:pPr lvl="0" algn="just"/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Изведените тенденции за петте категории деца и ученици еднозначно разкриват, че децата и учениците, </a:t>
            </a:r>
            <a:r>
              <a:rPr lang="bg-BG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необхванати</a:t>
            </a:r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четирите категории на Наредбата за приобщаващото образование, се характеризират с най-добри показатели за социално и емоционално развитие. </a:t>
            </a:r>
            <a:endParaRPr lang="bg-BG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g-BG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2379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49" y="-650524"/>
            <a:ext cx="12773024" cy="8514652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88758" y="843173"/>
            <a:ext cx="11903242" cy="5527258"/>
          </a:xfrm>
        </p:spPr>
        <p:txBody>
          <a:bodyPr>
            <a:noAutofit/>
          </a:bodyPr>
          <a:lstStyle/>
          <a:p>
            <a:pPr lvl="0" algn="just"/>
            <a:r>
              <a:rPr lang="bg-BG" sz="24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Очертаната специфика за връзката на социално-емоционалното и когнитивното развитие във всяка отделна категория показва конкретните потребности, които да бъдат фокусирани и развивани от страна на общообразователните учители за постигане на максимална степен на разгръщане на личностния потенциал. Особено по отношение на децата и учениците извън четирите категории, както и необходимата подкрепа на децата и учениците в риск и надарените.</a:t>
            </a:r>
          </a:p>
          <a:p>
            <a:pPr lvl="0"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Посочените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данни за децата и учениците с билингвистичен профил поставят специален ракурс. Необходими са по-задълбочено проучване на водещия майчин език и диференциране на разликите в групите предвид на това, че са част от приобщаващата среда, но невинаги има достатъчна степен на подготвеност за работа с тях.</a:t>
            </a:r>
          </a:p>
          <a:p>
            <a:pPr lvl="0" algn="just"/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Значението на вида подкрепа – а именно, че децата и учениците, които получават краткосрочна подкрепа, се справят по-добре от тези, които получават дългосрочна подкрепа, също не следва да се взема предвид буквално, тъй като видът подкрепа се определя спрямо тежестта на потребностите. Резултатът е показателен за мястото и ролята на превенцията и ранната интервенция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2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bg-BG" sz="24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g-BG" sz="24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лавие 1"/>
          <p:cNvSpPr>
            <a:spLocks noGrp="1"/>
          </p:cNvSpPr>
          <p:nvPr>
            <p:ph type="title"/>
          </p:nvPr>
        </p:nvSpPr>
        <p:spPr>
          <a:xfrm>
            <a:off x="838200" y="184151"/>
            <a:ext cx="10515600" cy="753812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bg-BG" sz="28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1777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3031" y="983414"/>
            <a:ext cx="11530263" cy="4351338"/>
          </a:xfrm>
        </p:spPr>
        <p:txBody>
          <a:bodyPr>
            <a:noAutofit/>
          </a:bodyPr>
          <a:lstStyle/>
          <a:p>
            <a:pPr lvl="0" algn="just"/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Посочените данни за децата и учениците с билингвистичен профил поставят специален ракурс. Необходими са по-задълбочено проучване на водещия майчин език и диференциране на разликите в групите предвид на това, че са част от приобщаващата среда, но невинаги има достатъчна степен на подготвеност за работа с тях.</a:t>
            </a:r>
          </a:p>
          <a:p>
            <a:pPr lvl="0" algn="just"/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Значението на вида подкрепа – а именно, че децата и учениците, които получават краткосрочна подкрепа, се справят по-добре от тези, които получават дългосрочна подкрепа, също не следва да се взема предвид буквално, тъй като видът подкрепа се определя спрямо тежестта на потребностите. Резултатът е показателен за мястото и ролята на превенцията и ранната интервенция.</a:t>
            </a:r>
          </a:p>
          <a:p>
            <a:pPr lvl="0" algn="just"/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Специфичните връзки на пола и възрастта за отделните категории деца и ученици могат да бъдат индикация и ориентир в рамките на отчитане и на локалните особености</a:t>
            </a:r>
            <a:r>
              <a:rPr lang="bg-BG" sz="24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Заглавие 1"/>
          <p:cNvSpPr>
            <a:spLocks noGrp="1"/>
          </p:cNvSpPr>
          <p:nvPr>
            <p:ph type="title"/>
          </p:nvPr>
        </p:nvSpPr>
        <p:spPr>
          <a:xfrm>
            <a:off x="814137" y="0"/>
            <a:ext cx="10515600" cy="753812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bg-BG" sz="28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37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4221" y="1515979"/>
            <a:ext cx="11983453" cy="5635542"/>
          </a:xfrm>
        </p:spPr>
        <p:txBody>
          <a:bodyPr>
            <a:noAutofit/>
          </a:bodyPr>
          <a:lstStyle/>
          <a:p>
            <a:pPr algn="just"/>
            <a:r>
              <a:rPr lang="bg-BG" sz="24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Използването на един и същи метод във всички категории и отчитането на някои връзки на хронологичната възраст и пола, както и на предоставяната подкрепа, показват важната за приобщаващата перспектива линия в практически план – не могат да се изведат универсални модели, включително и еднозначна подготовка. Гъвкавостта и вземането предвид на всички взаимодействащи си индивидуални и семейни фактори и фактори на средата създават рамката за развитие на всяко дете и ученик.</a:t>
            </a:r>
          </a:p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 </a:t>
            </a:r>
            <a:r>
              <a:rPr lang="bg-BG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потвърждава и от отговора на въпроса, как са обвързани когнитивното и социално-емоционалното развитие при изследваните категории деца и ученици и какви фактори имат отношение към този проблем. Във всяка категория деца и ученици е отчетена специфика, която единствено показва значението на социалните и емоционалните компетентности и изграждането и стимулирането им.</a:t>
            </a:r>
          </a:p>
          <a:p>
            <a:pPr algn="just"/>
            <a:endParaRPr lang="bg-BG" sz="24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лавие 1"/>
          <p:cNvSpPr>
            <a:spLocks noGrp="1"/>
          </p:cNvSpPr>
          <p:nvPr>
            <p:ph type="title"/>
          </p:nvPr>
        </p:nvSpPr>
        <p:spPr>
          <a:xfrm>
            <a:off x="818147" y="552450"/>
            <a:ext cx="10515600" cy="753812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bg-BG" sz="28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0750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04537" y="1070811"/>
            <a:ext cx="11598442" cy="565484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отношение на основните тенденции, характеризиращи всяка една категория деца и ученици от гледна точка на когнитивното и социално-емоционалното им развитие заключението е, че независимо към коя категория се отнасят, всички деца и ученици имат потенциал за личностно развитие и когнитивното и социално-емоционалното им развитие са в спектъра на високи стойности.</a:t>
            </a:r>
          </a:p>
          <a:p>
            <a:pPr algn="just"/>
            <a:r>
              <a:rPr lang="bg-BG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Същевременно във всяка категория се забелязва специфика във взаимодействието на индивидуалните и факторите на средата. Отчетени са разлики в когнитивното и социално-емоционалното развитие, като надарените и децата и учениците извън четирите категории се справят по-добре в когнитивен план, а децата и учениците извън четирите категории имат и значително по-добро социално и емоционално развитие, особено тези без билингвистичен профил.</a:t>
            </a:r>
          </a:p>
          <a:p>
            <a:r>
              <a:rPr lang="bg-BG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Основен акцент в разработеното ръководство е индивидуалното прилагане в диференцирането и избора на индивидуални стратегии и подход на взаимодействие с децата/учениците и техните семейства. Наред с това трябва да се подчертае, че  подкрепата, независимо за коя категория деца и ученици става въпрос, не може да се осигури само от страна на общообразователните учители</a:t>
            </a:r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лавие 1"/>
          <p:cNvSpPr>
            <a:spLocks noGrp="1"/>
          </p:cNvSpPr>
          <p:nvPr>
            <p:ph type="title"/>
          </p:nvPr>
        </p:nvSpPr>
        <p:spPr>
          <a:xfrm>
            <a:off x="871538" y="316999"/>
            <a:ext cx="10515600" cy="753812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bg-BG" sz="28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7686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3032" y="1203158"/>
            <a:ext cx="11798968" cy="5082089"/>
          </a:xfrm>
        </p:spPr>
        <p:txBody>
          <a:bodyPr>
            <a:noAutofit/>
          </a:bodyPr>
          <a:lstStyle/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Основен акцент в разработеното ръководство е индивидуалното прилагане в диференцирането и избора на индивидуални стратегии и подход на взаимодействие с децата/учениците и техните семейства. Наред с това трябва да се подчертае, че  подкрепата, независимо за коя категория деца и ученици става въпрос, не може да се осигури само от страна на общообразователните учители.</a:t>
            </a:r>
          </a:p>
          <a:p>
            <a:pPr algn="just"/>
            <a:r>
              <a:rPr lang="bg-BG" sz="24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 момент в настоящото проучване е разглеждането на приобщаващата среда като цяло: с отчитане на взаимодействието в групата/класната стая на децата и учениците – както обхванатите от Наредбата за приобщаващото образование (със СОП, хронични заболявания, в риск, надарени), така и техните връстници и в тази категория – и децата и учениците с билингвистичен профил. Хетерогенността на всяка от категориите и насърчаването на успешното взаимодействие и личностно развитие надхвърлят компетентностите на една категория специалисти и изискват комплексна работа. </a:t>
            </a:r>
          </a:p>
        </p:txBody>
      </p:sp>
      <p:sp>
        <p:nvSpPr>
          <p:cNvPr id="5" name="Заглавие 1"/>
          <p:cNvSpPr>
            <a:spLocks noGrp="1"/>
          </p:cNvSpPr>
          <p:nvPr>
            <p:ph type="title"/>
          </p:nvPr>
        </p:nvSpPr>
        <p:spPr>
          <a:xfrm>
            <a:off x="756987" y="449346"/>
            <a:ext cx="10515600" cy="753812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bg-BG" sz="28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5044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Очертаните резултати потвърждават уместността на използването на </a:t>
            </a:r>
            <a:r>
              <a:rPr lang="bg-BG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скринингов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инструмент, който позволява индивидуализирано профилиране и ориентиране в спецификата на развитието и на потребностите на всяко едно дете и ученик с оглед ефективното управление на взаимодействията и  стимулиране на оптималното личностно развитие. </a:t>
            </a:r>
          </a:p>
          <a:p>
            <a:pPr algn="just"/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Персонализираната работа се основава на заключенията относно комплексното взаимодействие на индивидуалните фактори и факторите на средата, който определят  </a:t>
            </a:r>
            <a:r>
              <a:rPr lang="bg-BG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себеусещането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перцепциите за интегриране и приемане в групата, което е в основата на академичното представяне.</a:t>
            </a:r>
          </a:p>
          <a:p>
            <a:pPr algn="just"/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Мястото на детския/общообразователния учител е основно в разпознаването, </a:t>
            </a:r>
            <a:r>
              <a:rPr lang="bg-BG" sz="2400" b="1" dirty="0" err="1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скрининга</a:t>
            </a:r>
            <a:r>
              <a:rPr lang="bg-BG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идентификацията и насочването на случаите, за които съществува риск или необходимост. </a:t>
            </a:r>
            <a:endParaRPr lang="bg-BG" sz="2400" b="1" dirty="0" smtClean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g-BG" sz="2400" b="1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лавие 1"/>
          <p:cNvSpPr>
            <a:spLocks noGrp="1"/>
          </p:cNvSpPr>
          <p:nvPr>
            <p:ph type="title"/>
          </p:nvPr>
        </p:nvSpPr>
        <p:spPr>
          <a:xfrm>
            <a:off x="684797" y="915904"/>
            <a:ext cx="10515600" cy="753812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bg-BG" sz="28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5302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57225" y="307340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bg-BG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БЛАГОДАРИМ ЗА ВНИМАНИЕТО!</a:t>
            </a:r>
            <a:endParaRPr lang="bg-BG" b="1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654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1330A-8DA8-41F0-B7D0-C0F152490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42" y="216027"/>
            <a:ext cx="12023558" cy="63815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0" i="0" u="none" strike="noStrike" baseline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ФОКУС СА ПРЕДИЗВИКАТЕЛСТВАТА, СВЪРЗАНИ С РАБОТАТА НА ОБЩООБРАЗОВАТЕЛНИТЕ УЧИТЕЛИ В ПРИОБЩАВАЩА СРЕДА   </a:t>
            </a:r>
          </a:p>
          <a:p>
            <a:pPr marL="0" indent="0">
              <a:buNone/>
            </a:pP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0" i="0" u="none" strike="noStrike" baseline="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ПРОВЕДЕНИТЕ </a:t>
            </a:r>
            <a:r>
              <a:rPr lang="bg-BG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 ИЗСЛЕДВАНИЯ </a:t>
            </a:r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ОБХВАЩАТ</a:t>
            </a:r>
            <a:r>
              <a:rPr lang="bg-BG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952 ЛИЦА: </a:t>
            </a:r>
          </a:p>
          <a:p>
            <a:pPr marL="0" indent="0" algn="ctr">
              <a:buNone/>
            </a:pPr>
            <a:endParaRPr lang="bg-BG" b="1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bg-BG" b="1" dirty="0" smtClean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377 ОБЩООБРАЗОВАТЕЛНИ УЧИТЕЛИ</a:t>
            </a:r>
          </a:p>
          <a:p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РЕСУРСНИ УЧИТЕЛИ </a:t>
            </a:r>
          </a:p>
          <a:p>
            <a:r>
              <a:rPr lang="bg-B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425 ДЕЦА И УЧЕНИЦИ</a:t>
            </a:r>
          </a:p>
          <a:p>
            <a:pPr marL="0" indent="0">
              <a:buNone/>
            </a:pPr>
            <a:endParaRPr lang="bg-BG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bg-BG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32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555274"/>
            <a:ext cx="12773024" cy="85146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7F8C6-7983-48DB-B74E-0ED21AD32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776" y="312822"/>
            <a:ext cx="11077074" cy="6321342"/>
          </a:xfrm>
        </p:spPr>
        <p:txBody>
          <a:bodyPr>
            <a:normAutofit/>
          </a:bodyPr>
          <a:lstStyle/>
          <a:p>
            <a:pPr algn="just"/>
            <a:r>
              <a:rPr lang="bg-BG" sz="2600" b="1" u="none" strike="noStrike" baseline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Първото изследване </a:t>
            </a:r>
            <a:r>
              <a:rPr lang="bg-BG" sz="2600" b="0" u="none" strike="noStrike" baseline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насочено към </a:t>
            </a:r>
            <a:r>
              <a:rPr lang="bg-BG" sz="2600" b="1" u="none" strike="noStrike" baseline="0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проучване на нагласите на ресурсните и общообразователните учители за работа в приобщаваща среда, обхваща </a:t>
            </a:r>
            <a:r>
              <a:rPr lang="bg-BG" sz="2600" b="0" u="none" strike="noStrike" baseline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301 учители – 151 общообразователни учители и 150 ресурсни учители и представя начина, по който оценяват уменията си за идентифициране и работа с различни категории деца и ученици</a:t>
            </a:r>
          </a:p>
          <a:p>
            <a:pPr algn="just"/>
            <a:r>
              <a:rPr lang="bg-BG" sz="2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Второто изследване  </a:t>
            </a:r>
            <a:r>
              <a:rPr lang="bg-BG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посветено на </a:t>
            </a:r>
            <a:r>
              <a:rPr lang="bg-BG" sz="26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предизвикателствата пред </a:t>
            </a:r>
            <a:r>
              <a:rPr lang="bg-BG" sz="2600" b="1" dirty="0" err="1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общообразoвателните</a:t>
            </a:r>
            <a:r>
              <a:rPr lang="bg-BG" sz="2600" b="1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учители за работа в приобщаваща среда  </a:t>
            </a:r>
            <a:r>
              <a:rPr lang="bg-BG" sz="2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описва резултатите от проведени интервюта със 123 общообразователни учители за оценката им относно получаването на подкрепа, разпознаването и възможностите за улесняване на работата им с четирите категории  ученици, обхванати от Наредбата за приобщаващото образование –със специални образователни потребности, в риск, надарени и с хронични заболявания и с техните връстници  </a:t>
            </a:r>
          </a:p>
        </p:txBody>
      </p:sp>
    </p:spTree>
    <p:extLst>
      <p:ext uri="{BB962C8B-B14F-4D97-AF65-F5344CB8AC3E}">
        <p14:creationId xmlns:p14="http://schemas.microsoft.com/office/powerpoint/2010/main" val="335694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9F8E7-2BAB-46FB-9E51-397F683EC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653966"/>
            <a:ext cx="11363325" cy="671838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bg-BG" sz="2400" b="1" u="none" strike="noStrike" baseline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Третото изследване </a:t>
            </a:r>
            <a:r>
              <a:rPr lang="bg-BG" sz="2400" b="0" u="none" strike="noStrike" baseline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насочено към въпроса за разпознаването и стимулирането на </a:t>
            </a:r>
            <a:r>
              <a:rPr lang="bg-BG" sz="2400" b="1" u="none" strike="noStrike" baseline="0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емоционалното и социалното развитие на децата и учениците</a:t>
            </a:r>
            <a:r>
              <a:rPr lang="bg-BG" sz="2400" b="0" u="none" strike="noStrike" baseline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което представлява част от задачите пред учителите</a:t>
            </a:r>
            <a:r>
              <a:rPr lang="en-US" sz="2400" b="0" u="none" strike="noStrike" baseline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bg-BG" sz="2400" b="0" u="none" strike="noStrike" baseline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създаване на скàла за </a:t>
            </a:r>
            <a:r>
              <a:rPr lang="bg-BG" sz="2400" b="0" u="none" strike="noStrike" baseline="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дискриминативно</a:t>
            </a:r>
            <a:r>
              <a:rPr lang="bg-BG" sz="2400" b="0" u="none" strike="noStrike" baseline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разграничаване на реакциите на деца и ученици със специални образователни потребности, хронични заболявания, в риск и надарени и техните връстници от детски и начални в практиката им в приобщаваща среда и е проведено със  </a:t>
            </a:r>
            <a:r>
              <a:rPr lang="bg-BG" sz="2400" b="1" u="none" strike="noStrike" baseline="0" dirty="0" smtClean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 учители</a:t>
            </a:r>
            <a:r>
              <a:rPr lang="bg-BG" sz="2400" b="0" u="none" strike="noStrike" baseline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Създадената обширна с</a:t>
            </a:r>
            <a:r>
              <a:rPr lang="bg-BG" sz="2400" b="0" u="none" strike="noStrike" baseline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кàла може да се използва като </a:t>
            </a:r>
            <a:r>
              <a:rPr lang="bg-BG" sz="2400" b="0" u="none" strike="noStrike" baseline="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скринингов</a:t>
            </a:r>
            <a:r>
              <a:rPr lang="bg-BG" sz="2400" b="0" u="none" strike="noStrike" baseline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инструмент за идентифициране и превантивна работа не само с </a:t>
            </a:r>
            <a:r>
              <a:rPr lang="bg-BG" sz="2400" b="0" u="none" strike="noStrike" baseline="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екстернализираните</a:t>
            </a:r>
            <a:r>
              <a:rPr lang="bg-BG" sz="2400" b="0" u="none" strike="noStrike" baseline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поведения, но и за задълбочаване на уменията на учителите да разпознават и предприемат действия по насочване, екипна работа и взаимодействия, ориентирани към личностното развитие, основна част от което са емоционалните и социалните компетентности. </a:t>
            </a:r>
            <a:endParaRPr lang="bg-BG" sz="2400" dirty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-850549"/>
            <a:ext cx="12773024" cy="8514652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Четвъртото</a:t>
            </a: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изследване</a:t>
            </a: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предварително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има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цел да проследи</a:t>
            </a:r>
            <a:r>
              <a:rPr lang="ru-RU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връзката</a:t>
            </a:r>
            <a:r>
              <a:rPr lang="ru-RU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b="1" dirty="0" err="1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социалното</a:t>
            </a:r>
            <a:r>
              <a:rPr lang="ru-RU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b="1" dirty="0" err="1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емоционалното</a:t>
            </a:r>
            <a:r>
              <a:rPr lang="ru-RU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развитие с </a:t>
            </a:r>
            <a:r>
              <a:rPr lang="ru-RU" sz="2400" b="1" dirty="0" err="1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резултатите</a:t>
            </a:r>
            <a:r>
              <a:rPr lang="ru-RU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400" b="1" dirty="0" err="1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когнитивното</a:t>
            </a:r>
            <a:r>
              <a:rPr lang="ru-RU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развитие 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деца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ученици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със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СОП, с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хронично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заболяване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риск,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надарени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техните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връстници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включва</a:t>
            </a:r>
            <a:r>
              <a:rPr lang="ru-RU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141 </a:t>
            </a:r>
            <a:r>
              <a:rPr lang="ru-RU" sz="2400" b="1" dirty="0" err="1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деца</a:t>
            </a:r>
            <a:r>
              <a:rPr lang="ru-RU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b="1" dirty="0" err="1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ученици</a:t>
            </a:r>
            <a:r>
              <a:rPr lang="ru-RU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b="1" dirty="0" err="1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възраст</a:t>
            </a:r>
            <a:r>
              <a:rPr lang="ru-RU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4 до 10 </a:t>
            </a:r>
            <a:r>
              <a:rPr lang="ru-RU" sz="2400" b="1" dirty="0" err="1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години</a:t>
            </a:r>
            <a:r>
              <a:rPr lang="ru-RU" sz="2400" b="1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b="1" dirty="0" smtClean="0">
              <a:solidFill>
                <a:srgbClr val="492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Резултатите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показват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че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социалното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емоционалното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развитие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повече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позитивния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спектър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изградени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компетентности,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съществуват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различия в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категориите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изследвани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деца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ученици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както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че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социалното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емоционалното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развитие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имат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значима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връзка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когнитивното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развитие и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основа на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създадения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инструмент за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измерване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когнитивното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социално-емоционалното</a:t>
            </a: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развитие</a:t>
            </a:r>
            <a:r>
              <a:rPr lang="ru-RU" sz="2400" dirty="0">
                <a:solidFill>
                  <a:srgbClr val="492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780300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7609</Words>
  <Application>Microsoft Office PowerPoint</Application>
  <PresentationFormat>Широк екран</PresentationFormat>
  <Paragraphs>205</Paragraphs>
  <Slides>57</Slides>
  <Notes>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Fira Sans Condensed</vt:lpstr>
      <vt:lpstr>Office Theme</vt:lpstr>
      <vt:lpstr>  ОБРАЗОВАТЕЛЕН МОДЕЛ ЗА ИДЕНТИФИЦИРАНЕ И ДИФЕРЕНЦИРАНИ ПОДХОДИ В РАБОТАТА С УЧЕНИЦИ СЪС СПЕЦИАЛНИ ОБРАЗОВАТЕЛНИ ПОТРЕБНОСТИ, ХРОНИЧНИ ЗАБОЛЯВАНИЯ, УЧЕНИЦИ В РИСК И ТАЛАНТЛИВИ УЧЕНИЦИ В БЪЛГАРСКОТО ПРИОБЩАВАЩО ОБРАЗОВАНИЕ</vt:lpstr>
      <vt:lpstr>Презентация на PowerPoint</vt:lpstr>
      <vt:lpstr>Предизвикателства </vt:lpstr>
      <vt:lpstr>Презентация на PowerPoint</vt:lpstr>
      <vt:lpstr>Когнитивно, социално и емоционално развитие на децата и учениците в рамките на приобщаваща среда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Оценка за себеефективност при идентифициране  на категориите деца и ученици и очаквания на педагогическите специалисти за подкрепа в работата в приобщаваща среда </vt:lpstr>
      <vt:lpstr>Оценка за себеефективност при идентифициране  на категориите деца и ученици и очаквания на педагогическите специалисти за подкрепа в работата в приобщаваща среда </vt:lpstr>
      <vt:lpstr>Оценка за себеефективност при идентифициране  на категориите деца и ученици и очаквания на педагогическите специалисти за подкрепа в работата в приобщаваща среда </vt:lpstr>
      <vt:lpstr>Скринингов инструмент за оценка на когнитивното и социално-емоционалното развитие на децата и учениците</vt:lpstr>
      <vt:lpstr>Изследване на когнитивното, социалното и емоционалното развитие на деца и ученици на възраст 4–10 г.</vt:lpstr>
      <vt:lpstr>Изследователски въпроси </vt:lpstr>
      <vt:lpstr>Презентация на PowerPoint</vt:lpstr>
      <vt:lpstr>Презентация на PowerPoint</vt:lpstr>
      <vt:lpstr>Методика на изследването</vt:lpstr>
      <vt:lpstr>Презентация на PowerPoint</vt:lpstr>
      <vt:lpstr>Когнитивно развитие</vt:lpstr>
      <vt:lpstr>Социално-емоционално развитие </vt:lpstr>
      <vt:lpstr>Профил на децата и учениците от петте категории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Връзка на пола с индикаторите за развитие в петте категории деца и ученици </vt:lpstr>
      <vt:lpstr>Връзка на възрастта с индикаторите за развитие в петте категории деца и ученици</vt:lpstr>
      <vt:lpstr>Връзка на възрастта със социалното и емоционалното развитие </vt:lpstr>
      <vt:lpstr>Връзка на подкрепата с когнитивното и социално-емоционалното развитие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Връзка на билингвистичния профил с когнитивното и социално-емоционалното развитие</vt:lpstr>
      <vt:lpstr>Презентация на PowerPoint</vt:lpstr>
      <vt:lpstr>Връзка на когнитивното със социално-емоционалното развитие при надарени деца и ученици</vt:lpstr>
      <vt:lpstr>Връзка на когнитивното със социално-емоционалното развитие при деца и ученици със СОП</vt:lpstr>
      <vt:lpstr>Презентация на PowerPoint</vt:lpstr>
      <vt:lpstr>Презентация на PowerPoint</vt:lpstr>
      <vt:lpstr>Връзка на когнитивното със социално-емоционалното развитие при хронично болни деца и ученици</vt:lpstr>
      <vt:lpstr>Презентация на PowerPoint</vt:lpstr>
      <vt:lpstr>Презентация на PowerPoint</vt:lpstr>
      <vt:lpstr>Връзка на когнитивното със социално-емоционалното развитие при деца и ученици в риск </vt:lpstr>
      <vt:lpstr>Връзка на когнитивното със социално-емоционалното развитие при деца и ученици извън четирите категории</vt:lpstr>
      <vt:lpstr>Презентация на PowerPoint</vt:lpstr>
      <vt:lpstr>Презентация на PowerPoint</vt:lpstr>
      <vt:lpstr>ЗАКЛЮЧЕНИЕ</vt:lpstr>
      <vt:lpstr>ЗАКЛЮЧЕНИЕ</vt:lpstr>
      <vt:lpstr>ЗАКЛЮЧЕНИЕ</vt:lpstr>
      <vt:lpstr>ЗАКЛЮЧЕНИЕ</vt:lpstr>
      <vt:lpstr>ЗАКЛЮЧЕНИЕ</vt:lpstr>
      <vt:lpstr>ЗАКЛЮЧЕНИЕ</vt:lpstr>
      <vt:lpstr>ЗАКЛЮЧЕНИЕ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Образователен модел за идентифициранеи диференцирани подходи в работата с ученицисъс специални образователни потребности, хронични заболявания, ученици в риск и талантливи ученици в българското приобщаващо образование</dc:title>
  <dc:creator>Margi</dc:creator>
  <cp:lastModifiedBy>User</cp:lastModifiedBy>
  <cp:revision>37</cp:revision>
  <dcterms:created xsi:type="dcterms:W3CDTF">2025-06-13T04:47:29Z</dcterms:created>
  <dcterms:modified xsi:type="dcterms:W3CDTF">2025-06-13T12:24:44Z</dcterms:modified>
</cp:coreProperties>
</file>