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68" r:id="rId3"/>
    <p:sldMasterId id="2147483864" r:id="rId4"/>
    <p:sldMasterId id="2147483876" r:id="rId5"/>
    <p:sldMasterId id="2147483888" r:id="rId6"/>
    <p:sldMasterId id="2147483900" r:id="rId7"/>
    <p:sldMasterId id="2147483912" r:id="rId8"/>
    <p:sldMasterId id="2147483924" r:id="rId9"/>
    <p:sldMasterId id="2147483936" r:id="rId10"/>
    <p:sldMasterId id="2147483948" r:id="rId11"/>
    <p:sldMasterId id="2147483960" r:id="rId12"/>
    <p:sldMasterId id="2147483996" r:id="rId13"/>
    <p:sldMasterId id="2147484008" r:id="rId14"/>
    <p:sldMasterId id="2147484020" r:id="rId15"/>
    <p:sldMasterId id="2147484032" r:id="rId16"/>
    <p:sldMasterId id="2147484044" r:id="rId17"/>
    <p:sldMasterId id="2147484056" r:id="rId18"/>
    <p:sldMasterId id="2147484068" r:id="rId19"/>
  </p:sldMasterIdLst>
  <p:notesMasterIdLst>
    <p:notesMasterId r:id="rId55"/>
  </p:notesMasterIdLst>
  <p:sldIdLst>
    <p:sldId id="332" r:id="rId20"/>
    <p:sldId id="273" r:id="rId21"/>
    <p:sldId id="295" r:id="rId22"/>
    <p:sldId id="296" r:id="rId23"/>
    <p:sldId id="297" r:id="rId24"/>
    <p:sldId id="299" r:id="rId25"/>
    <p:sldId id="294" r:id="rId26"/>
    <p:sldId id="300" r:id="rId27"/>
    <p:sldId id="301" r:id="rId28"/>
    <p:sldId id="315" r:id="rId29"/>
    <p:sldId id="316" r:id="rId30"/>
    <p:sldId id="318" r:id="rId31"/>
    <p:sldId id="319" r:id="rId32"/>
    <p:sldId id="320" r:id="rId33"/>
    <p:sldId id="321" r:id="rId34"/>
    <p:sldId id="324" r:id="rId35"/>
    <p:sldId id="317" r:id="rId36"/>
    <p:sldId id="304" r:id="rId37"/>
    <p:sldId id="327" r:id="rId38"/>
    <p:sldId id="326" r:id="rId39"/>
    <p:sldId id="330" r:id="rId40"/>
    <p:sldId id="331" r:id="rId41"/>
    <p:sldId id="328" r:id="rId42"/>
    <p:sldId id="292" r:id="rId43"/>
    <p:sldId id="309" r:id="rId44"/>
    <p:sldId id="276" r:id="rId45"/>
    <p:sldId id="263" r:id="rId46"/>
    <p:sldId id="325" r:id="rId47"/>
    <p:sldId id="323" r:id="rId48"/>
    <p:sldId id="305" r:id="rId49"/>
    <p:sldId id="313" r:id="rId50"/>
    <p:sldId id="302" r:id="rId51"/>
    <p:sldId id="303" r:id="rId52"/>
    <p:sldId id="329" r:id="rId53"/>
    <p:sldId id="274" r:id="rId54"/>
  </p:sldIdLst>
  <p:sldSz cx="9144000" cy="51482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00" autoAdjust="0"/>
  </p:normalViewPr>
  <p:slideViewPr>
    <p:cSldViewPr>
      <p:cViewPr>
        <p:scale>
          <a:sx n="111" d="100"/>
          <a:sy n="111" d="100"/>
        </p:scale>
        <p:origin x="-660" y="198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7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8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1"/>
            <c:bubble3D val="0"/>
            <c:spPr>
              <a:ln>
                <a:solidFill>
                  <a:schemeClr val="bg1"/>
                </a:solidFill>
              </a:ln>
            </c:spPr>
          </c:dPt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работещи</c:v>
                </c:pt>
                <c:pt idx="1">
                  <c:v>студенти</c:v>
                </c:pt>
                <c:pt idx="2">
                  <c:v>прекъснати пенсионери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164916</c:v>
                </c:pt>
                <c:pt idx="1">
                  <c:v>138295</c:v>
                </c:pt>
                <c:pt idx="2">
                  <c:v>9765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000" b="1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533561728141606E-3"/>
          <c:y val="5.0358172362926154E-2"/>
          <c:w val="0.97511131241827831"/>
          <c:h val="0.8085838141848649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отдохнувших в Болгарии членов Профсоюза</c:v>
                </c:pt>
              </c:strCache>
            </c:strRef>
          </c:tx>
          <c:spPr>
            <a:ln w="571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285</c:v>
                </c:pt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  <c:pt idx="4">
                  <c:v>315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367744"/>
        <c:axId val="52370432"/>
      </c:lineChart>
      <c:catAx>
        <c:axId val="52367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52370432"/>
        <c:crosses val="autoZero"/>
        <c:auto val="1"/>
        <c:lblAlgn val="ctr"/>
        <c:lblOffset val="100"/>
        <c:noMultiLvlLbl val="0"/>
      </c:catAx>
      <c:valAx>
        <c:axId val="5237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2367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6975308641975308E-2"/>
          <c:y val="4.7337286126617244E-2"/>
          <c:w val="0.87034412365121028"/>
          <c:h val="0.9053254277467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518518518518517E-2"/>
                  <c:y val="2.5820337887245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4160">
                <a:noFill/>
              </a:ln>
            </c:spPr>
            <c:txPr>
              <a:bodyPr/>
              <a:lstStyle/>
              <a:p>
                <a:pPr>
                  <a:defRPr sz="1800" b="1">
                    <a:solidFill>
                      <a:srgbClr val="008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студенты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spPr>
              <a:noFill/>
              <a:ln w="14160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8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студенты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 w="14160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8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студенты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920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 w="14160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8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студенты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943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 w="14160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8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студенты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43008"/>
        <c:axId val="52444544"/>
      </c:barChart>
      <c:catAx>
        <c:axId val="52443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444544"/>
        <c:crosses val="autoZero"/>
        <c:auto val="1"/>
        <c:lblAlgn val="ctr"/>
        <c:lblOffset val="100"/>
        <c:noMultiLvlLbl val="0"/>
      </c:catAx>
      <c:valAx>
        <c:axId val="52444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24430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664533689805082E-2"/>
          <c:y val="0.8275076054787911"/>
          <c:w val="0.71207746944861261"/>
          <c:h val="0.15097544628183746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spPr>
              <a:noFill/>
              <a:ln w="15793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99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дети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4567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spPr>
              <a:noFill/>
              <a:ln w="15793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99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дети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6602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 w="15793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99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дети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6122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 w="15793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99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дети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6955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 w="15793">
                <a:noFill/>
              </a:ln>
            </c:spPr>
            <c:txPr>
              <a:bodyPr/>
              <a:lstStyle/>
              <a:p>
                <a:pPr>
                  <a:defRPr sz="2000" b="1">
                    <a:solidFill>
                      <a:srgbClr val="0099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дети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5376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836416"/>
        <c:axId val="51837952"/>
      </c:barChart>
      <c:catAx>
        <c:axId val="51836416"/>
        <c:scaling>
          <c:orientation val="minMax"/>
        </c:scaling>
        <c:delete val="1"/>
        <c:axPos val="b"/>
        <c:majorTickMark val="out"/>
        <c:minorTickMark val="none"/>
        <c:tickLblPos val="nextTo"/>
        <c:crossAx val="51837952"/>
        <c:crosses val="autoZero"/>
        <c:auto val="1"/>
        <c:lblAlgn val="ctr"/>
        <c:lblOffset val="100"/>
        <c:noMultiLvlLbl val="0"/>
      </c:catAx>
      <c:valAx>
        <c:axId val="51837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8364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445538057742782"/>
          <c:y val="0.85481635763271524"/>
          <c:w val="0.82201516477107028"/>
          <c:h val="0.11937719075438151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err="1" smtClean="0"/>
              <a:t>Сумата</a:t>
            </a:r>
            <a:r>
              <a:rPr lang="ru-RU" dirty="0" smtClean="0"/>
              <a:t> на </a:t>
            </a:r>
            <a:r>
              <a:rPr lang="ru-RU" dirty="0" err="1" smtClean="0"/>
              <a:t>субсидиите</a:t>
            </a:r>
            <a:r>
              <a:rPr lang="ru-RU" dirty="0" smtClean="0"/>
              <a:t>, </a:t>
            </a:r>
            <a:r>
              <a:rPr lang="ru-RU" dirty="0" err="1" smtClean="0"/>
              <a:t>издалена</a:t>
            </a:r>
            <a:r>
              <a:rPr lang="ru-RU" dirty="0" smtClean="0"/>
              <a:t> от </a:t>
            </a:r>
            <a:r>
              <a:rPr lang="ru-RU" dirty="0" err="1" smtClean="0"/>
              <a:t>членовате</a:t>
            </a:r>
            <a:r>
              <a:rPr lang="ru-RU" dirty="0" smtClean="0"/>
              <a:t> на </a:t>
            </a:r>
            <a:r>
              <a:rPr lang="ru-RU" dirty="0" err="1" smtClean="0"/>
              <a:t>съюза</a:t>
            </a:r>
            <a:r>
              <a:rPr lang="ru-RU" dirty="0" smtClean="0"/>
              <a:t>, руб.</a:t>
            </a:r>
            <a:endParaRPr lang="ru-RU" dirty="0"/>
          </a:p>
        </c:rich>
      </c:tx>
      <c:layout>
        <c:manualLayout>
          <c:xMode val="edge"/>
          <c:yMode val="edge"/>
          <c:x val="0.16301778672504644"/>
          <c:y val="1.704696501975970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дотаций (тыс.руб.)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370</c:v>
                </c:pt>
                <c:pt idx="1">
                  <c:v>997</c:v>
                </c:pt>
                <c:pt idx="2">
                  <c:v>870</c:v>
                </c:pt>
                <c:pt idx="3">
                  <c:v>1570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228480"/>
        <c:axId val="116230016"/>
      </c:barChart>
      <c:catAx>
        <c:axId val="116228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6230016"/>
        <c:crosses val="autoZero"/>
        <c:auto val="1"/>
        <c:lblAlgn val="ctr"/>
        <c:lblOffset val="100"/>
        <c:noMultiLvlLbl val="0"/>
      </c:catAx>
      <c:valAx>
        <c:axId val="11623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162284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2400" dirty="0" smtClean="0"/>
              <a:t>Конкурс «</a:t>
            </a:r>
            <a:r>
              <a:rPr lang="ru-RU" sz="2400" dirty="0" err="1" smtClean="0"/>
              <a:t>Учител</a:t>
            </a:r>
            <a:r>
              <a:rPr lang="ru-RU" sz="2400" dirty="0" smtClean="0"/>
              <a:t> на  </a:t>
            </a:r>
            <a:r>
              <a:rPr lang="ru-RU" sz="2400" smtClean="0"/>
              <a:t>година</a:t>
            </a:r>
            <a:r>
              <a:rPr lang="ru-RU" sz="2400" baseline="0" smtClean="0"/>
              <a:t> </a:t>
            </a:r>
            <a:r>
              <a:rPr lang="ru-RU" sz="2400" smtClean="0"/>
              <a:t> </a:t>
            </a:r>
            <a:r>
              <a:rPr lang="ru-RU" sz="2400" smtClean="0"/>
              <a:t>Москва</a:t>
            </a:r>
            <a:r>
              <a:rPr lang="ru-RU" sz="2400" baseline="0" smtClean="0"/>
              <a:t> </a:t>
            </a:r>
            <a:r>
              <a:rPr lang="ru-RU" sz="2400" smtClean="0"/>
              <a:t>2015</a:t>
            </a:r>
            <a:r>
              <a:rPr lang="ru-RU" sz="2400" dirty="0" smtClean="0"/>
              <a:t>"</a:t>
            </a:r>
            <a:endParaRPr lang="ru-RU" sz="2400" dirty="0"/>
          </a:p>
        </c:rich>
      </c:tx>
      <c:layout>
        <c:manualLayout>
          <c:xMode val="edge"/>
          <c:yMode val="edge"/>
          <c:x val="0.14104551266890356"/>
          <c:y val="3.345472616557369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4546560997098486E-2"/>
          <c:y val="0.23492714788142685"/>
          <c:w val="0.5252261964169691"/>
          <c:h val="0.7583735452192867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 отборочного этапа конкурса "Педагог года Москвы 2015" по номинациям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Лист1!$A$2:$A$5</c:f>
              <c:strCache>
                <c:ptCount val="4"/>
                <c:pt idx="0">
                  <c:v>Учитель</c:v>
                </c:pt>
                <c:pt idx="1">
                  <c:v>Пед. доп. Образования</c:v>
                </c:pt>
                <c:pt idx="2">
                  <c:v>Воспитатель</c:v>
                </c:pt>
                <c:pt idx="3">
                  <c:v>Педагог - психолог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9</c:v>
                </c:pt>
                <c:pt idx="2">
                  <c:v>19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486199539082555"/>
          <c:y val="2.3610685938806747E-2"/>
          <c:w val="0.70792409435907333"/>
          <c:h val="0.85693788276465443"/>
        </c:manualLayout>
      </c:layout>
      <c:lineChart>
        <c:grouping val="standard"/>
        <c:varyColors val="0"/>
        <c:ser>
          <c:idx val="0"/>
          <c:order val="0"/>
          <c:tx>
            <c:strRef>
              <c:f>'[Диаграмма в   Wdsentinel пользователи Черняков Ф.А от Горбуна 141226 Утвержденный текст 13.2. 141224 добровольное мед.страхование.doc 3]Лист1'!$B$1</c:f>
              <c:strCache>
                <c:ptCount val="1"/>
                <c:pt idx="0">
                  <c:v>Размер материальной помощи (в рублях)</c:v>
                </c:pt>
              </c:strCache>
            </c:strRef>
          </c:tx>
          <c:spPr>
            <a:ln w="57150">
              <a:solidFill>
                <a:srgbClr val="F79646">
                  <a:lumMod val="75000"/>
                </a:srgbClr>
              </a:solidFill>
            </a:ln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'[Диаграмма в   Wdsentinel пользователи Черняков Ф.А от Горбуна 141226 Утвержденный текст 13.2. 141224 добровольное мед.страхование.doc 3]Лист1'!$A$2:$A$6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'[Диаграмма в   Wdsentinel пользователи Черняков Ф.А от Горбуна 141226 Утвержденный текст 13.2. 141224 добровольное мед.страхование.doc 3]Лист1'!$B$2:$B$6</c:f>
              <c:numCache>
                <c:formatCode>General</c:formatCode>
                <c:ptCount val="5"/>
                <c:pt idx="0">
                  <c:v>1000</c:v>
                </c:pt>
                <c:pt idx="1">
                  <c:v>1000</c:v>
                </c:pt>
                <c:pt idx="2">
                  <c:v>2000</c:v>
                </c:pt>
                <c:pt idx="3">
                  <c:v>2000</c:v>
                </c:pt>
                <c:pt idx="4">
                  <c:v>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461568"/>
        <c:axId val="149684608"/>
      </c:lineChart>
      <c:catAx>
        <c:axId val="14246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9684608"/>
        <c:crosses val="autoZero"/>
        <c:auto val="1"/>
        <c:lblAlgn val="ctr"/>
        <c:lblOffset val="100"/>
        <c:noMultiLvlLbl val="0"/>
      </c:catAx>
      <c:valAx>
        <c:axId val="149684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461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453281302800111"/>
          <c:y val="4.4989775051124746E-2"/>
          <c:w val="0.67724849208663729"/>
          <c:h val="0.7879416453311434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капитал в тыс. руб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38100">
              <a:solidFill>
                <a:srgbClr val="9BBB59">
                  <a:lumMod val="50000"/>
                </a:srgbClr>
              </a:solidFill>
            </a:ln>
          </c:spPr>
          <c:invertIfNegative val="0"/>
          <c:dLbls>
            <c:dLbl>
              <c:idx val="0"/>
              <c:layout>
                <c:manualLayout>
                  <c:x val="1.317523193335946E-2"/>
                  <c:y val="-4.1184041184041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857708740023485E-2"/>
                  <c:y val="-3.0888030888030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5876159666797343E-3"/>
                  <c:y val="-3.3462033462033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905139160015685E-3"/>
                  <c:y val="-4.6332046332046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17523193335946E-2"/>
                  <c:y val="-3.0888030888030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5"/>
              <c:pt idx="0">
                <c:v>2010</c:v>
              </c:pt>
              <c:pt idx="1">
                <c:v>2011</c:v>
              </c:pt>
              <c:pt idx="2">
                <c:v>2012</c:v>
              </c:pt>
              <c:pt idx="3">
                <c:v>2013</c:v>
              </c:pt>
              <c:pt idx="4">
                <c:v>2014</c:v>
              </c:pt>
            </c:numLit>
          </c:cat>
          <c:val>
            <c:numRef>
              <c:f>Лист1!$B$2:$F$2</c:f>
              <c:numCache>
                <c:formatCode>General</c:formatCode>
                <c:ptCount val="5"/>
                <c:pt idx="0">
                  <c:v>5838</c:v>
                </c:pt>
                <c:pt idx="1">
                  <c:v>13820</c:v>
                </c:pt>
                <c:pt idx="2">
                  <c:v>17744</c:v>
                </c:pt>
                <c:pt idx="3">
                  <c:v>22567</c:v>
                </c:pt>
                <c:pt idx="4">
                  <c:v>23601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299520"/>
        <c:axId val="142332288"/>
      </c:barChart>
      <c:catAx>
        <c:axId val="14229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2332288"/>
        <c:crosses val="autoZero"/>
        <c:auto val="1"/>
        <c:lblAlgn val="ctr"/>
        <c:lblOffset val="100"/>
        <c:noMultiLvlLbl val="0"/>
      </c:catAx>
      <c:valAx>
        <c:axId val="142332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22995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ru-RU"/>
          </a:p>
        </c:txPr>
      </c:dTable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6291772312577"/>
          <c:y val="4.5712227701134901E-2"/>
          <c:w val="0.88716783043628977"/>
          <c:h val="0.7187446538284932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выплат (тыс. руб.)</c:v>
                </c:pt>
              </c:strCache>
            </c:strRef>
          </c:tx>
          <c:spPr>
            <a:ln w="57150">
              <a:solidFill>
                <a:srgbClr val="1F497D">
                  <a:lumMod val="60000"/>
                  <a:lumOff val="40000"/>
                </a:srgbClr>
              </a:solidFill>
            </a:ln>
          </c:spPr>
          <c:marker>
            <c:symbol val="none"/>
          </c:marker>
          <c:cat>
            <c:strRef>
              <c:f>Лист1!$A$2:$A$9</c:f>
              <c:strCache>
                <c:ptCount val="8"/>
                <c:pt idx="0">
                  <c:v>20.12.2014 г.</c:v>
                </c:pt>
                <c:pt idx="1">
                  <c:v>04.03.2014 г.</c:v>
                </c:pt>
                <c:pt idx="2">
                  <c:v>02.04.2014 г.</c:v>
                </c:pt>
                <c:pt idx="3">
                  <c:v>16.05.2014 г.</c:v>
                </c:pt>
                <c:pt idx="4">
                  <c:v>16.07.2014 г.</c:v>
                </c:pt>
                <c:pt idx="5">
                  <c:v>04.09.2014 г.</c:v>
                </c:pt>
                <c:pt idx="6">
                  <c:v>09.10.2014 г.</c:v>
                </c:pt>
                <c:pt idx="7">
                  <c:v>13.11.2014 г.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350</c:v>
                </c:pt>
                <c:pt idx="1">
                  <c:v>586</c:v>
                </c:pt>
                <c:pt idx="2">
                  <c:v>408</c:v>
                </c:pt>
                <c:pt idx="3">
                  <c:v>838.5</c:v>
                </c:pt>
                <c:pt idx="4">
                  <c:v>775</c:v>
                </c:pt>
                <c:pt idx="5">
                  <c:v>385</c:v>
                </c:pt>
                <c:pt idx="6">
                  <c:v>885</c:v>
                </c:pt>
                <c:pt idx="7">
                  <c:v>1272.5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04512"/>
        <c:axId val="43110400"/>
      </c:lineChart>
      <c:catAx>
        <c:axId val="43104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43110400"/>
        <c:crosses val="autoZero"/>
        <c:auto val="1"/>
        <c:lblAlgn val="ctr"/>
        <c:lblOffset val="100"/>
        <c:noMultiLvlLbl val="0"/>
      </c:catAx>
      <c:valAx>
        <c:axId val="43110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  <c:crossAx val="43104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211294230688888"/>
          <c:y val="0.59326426779298258"/>
          <c:w val="0.43472709612733423"/>
          <c:h val="0.11291039899982581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18572993023451"/>
          <c:y val="0.19343312597304219"/>
          <c:w val="0.83417814687256975"/>
          <c:h val="0.5510026647667003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Лист1!$B$1:$B$2</c:f>
              <c:strCache>
                <c:ptCount val="1"/>
                <c:pt idx="0">
                  <c:v>2013 444</c:v>
                </c:pt>
              </c:strCache>
            </c:strRef>
          </c:tx>
          <c:marker>
            <c:symbol val="none"/>
          </c:marker>
          <c:cat>
            <c:strRef>
              <c:f>Лист1!$A$3:$A$14</c:f>
              <c:strCache>
                <c:ptCount val="12"/>
                <c:pt idx="0">
                  <c:v>янв.</c:v>
                </c:pt>
                <c:pt idx="1">
                  <c:v>фев.</c:v>
                </c:pt>
                <c:pt idx="2">
                  <c:v>март</c:v>
                </c:pt>
                <c:pt idx="3">
                  <c:v>апр.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авг.</c:v>
                </c:pt>
                <c:pt idx="8">
                  <c:v>сент.</c:v>
                </c:pt>
                <c:pt idx="9">
                  <c:v>окт.</c:v>
                </c:pt>
                <c:pt idx="10">
                  <c:v>нояб.</c:v>
                </c:pt>
                <c:pt idx="11">
                  <c:v>декабрь</c:v>
                </c:pt>
              </c:strCache>
            </c:strRef>
          </c:cat>
          <c:val>
            <c:numRef>
              <c:f>Лист1!$B$3:$B$14</c:f>
              <c:numCache>
                <c:formatCode>General</c:formatCode>
                <c:ptCount val="12"/>
                <c:pt idx="0">
                  <c:v>17</c:v>
                </c:pt>
                <c:pt idx="1">
                  <c:v>23</c:v>
                </c:pt>
                <c:pt idx="2">
                  <c:v>0</c:v>
                </c:pt>
                <c:pt idx="3">
                  <c:v>8</c:v>
                </c:pt>
                <c:pt idx="4">
                  <c:v>28</c:v>
                </c:pt>
                <c:pt idx="5">
                  <c:v>27</c:v>
                </c:pt>
                <c:pt idx="6">
                  <c:v>0</c:v>
                </c:pt>
                <c:pt idx="7">
                  <c:v>22</c:v>
                </c:pt>
                <c:pt idx="8">
                  <c:v>39</c:v>
                </c:pt>
                <c:pt idx="9">
                  <c:v>102</c:v>
                </c:pt>
                <c:pt idx="10">
                  <c:v>119</c:v>
                </c:pt>
                <c:pt idx="11">
                  <c:v>59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Лист1!$C$1:$C$2</c:f>
              <c:strCache>
                <c:ptCount val="1"/>
                <c:pt idx="0">
                  <c:v>2014 477</c:v>
                </c:pt>
              </c:strCache>
            </c:strRef>
          </c:tx>
          <c:marker>
            <c:symbol val="none"/>
          </c:marker>
          <c:cat>
            <c:strRef>
              <c:f>Лист1!$A$3:$A$14</c:f>
              <c:strCache>
                <c:ptCount val="12"/>
                <c:pt idx="0">
                  <c:v>янв.</c:v>
                </c:pt>
                <c:pt idx="1">
                  <c:v>фев.</c:v>
                </c:pt>
                <c:pt idx="2">
                  <c:v>март</c:v>
                </c:pt>
                <c:pt idx="3">
                  <c:v>апр.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авг.</c:v>
                </c:pt>
                <c:pt idx="8">
                  <c:v>сент.</c:v>
                </c:pt>
                <c:pt idx="9">
                  <c:v>окт.</c:v>
                </c:pt>
                <c:pt idx="10">
                  <c:v>нояб.</c:v>
                </c:pt>
                <c:pt idx="11">
                  <c:v>декабрь</c:v>
                </c:pt>
              </c:strCache>
            </c:strRef>
          </c:cat>
          <c:val>
            <c:numRef>
              <c:f>Лист1!$C$3:$C$14</c:f>
              <c:numCache>
                <c:formatCode>General</c:formatCode>
                <c:ptCount val="12"/>
                <c:pt idx="0">
                  <c:v>36</c:v>
                </c:pt>
                <c:pt idx="1">
                  <c:v>47</c:v>
                </c:pt>
                <c:pt idx="2">
                  <c:v>0</c:v>
                </c:pt>
                <c:pt idx="3">
                  <c:v>0</c:v>
                </c:pt>
                <c:pt idx="4">
                  <c:v>81</c:v>
                </c:pt>
                <c:pt idx="5">
                  <c:v>51</c:v>
                </c:pt>
                <c:pt idx="6">
                  <c:v>0</c:v>
                </c:pt>
                <c:pt idx="7">
                  <c:v>0</c:v>
                </c:pt>
                <c:pt idx="8">
                  <c:v>5</c:v>
                </c:pt>
                <c:pt idx="9">
                  <c:v>27</c:v>
                </c:pt>
                <c:pt idx="10">
                  <c:v>86</c:v>
                </c:pt>
                <c:pt idx="11">
                  <c:v>144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93920"/>
        <c:axId val="42995712"/>
      </c:lineChart>
      <c:catAx>
        <c:axId val="42993920"/>
        <c:scaling>
          <c:orientation val="minMax"/>
        </c:scaling>
        <c:delete val="0"/>
        <c:axPos val="b"/>
        <c:majorTickMark val="none"/>
        <c:minorTickMark val="none"/>
        <c:tickLblPos val="nextTo"/>
        <c:crossAx val="42995712"/>
        <c:crosses val="autoZero"/>
        <c:auto val="1"/>
        <c:lblAlgn val="ctr"/>
        <c:lblOffset val="100"/>
        <c:noMultiLvlLbl val="0"/>
      </c:catAx>
      <c:valAx>
        <c:axId val="429957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ru-RU" sz="1800" dirty="0" err="1" smtClean="0"/>
                  <a:t>Брой</a:t>
                </a:r>
                <a:r>
                  <a:rPr lang="ru-RU" sz="1800" baseline="0" dirty="0" smtClean="0"/>
                  <a:t> договори</a:t>
                </a:r>
                <a:endParaRPr lang="ru-RU" sz="1800" dirty="0"/>
              </a:p>
            </c:rich>
          </c:tx>
          <c:layout>
            <c:manualLayout>
              <c:xMode val="edge"/>
              <c:yMode val="edge"/>
              <c:x val="5.9727393828090919E-2"/>
              <c:y val="0.1595939727938537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29939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ru-RU"/>
          </a:p>
        </c:txPr>
      </c:dTable>
    </c:plotArea>
    <c:plotVisOnly val="1"/>
    <c:dispBlanksAs val="zero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0062027524714093E-3"/>
          <c:y val="3.1966934229530057E-2"/>
          <c:w val="0.72452192811909788"/>
          <c:h val="0.82580609994934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'Переоформление и закрепл.площад'!$B$58</c:f>
              <c:strCache>
                <c:ptCount val="1"/>
                <c:pt idx="0">
                  <c:v>Молодые специалисты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'Переоформление и закрепл.площад'!$C$57:$E$57</c:f>
              <c:strCache>
                <c:ptCount val="3"/>
                <c:pt idx="0">
                  <c:v>Договор социального найма</c:v>
                </c:pt>
                <c:pt idx="1">
                  <c:v>Договор купли-продачи с рассрочкой платежа</c:v>
                </c:pt>
                <c:pt idx="2">
                  <c:v>Найм помещения(жилого, служебного, коммерческого)</c:v>
                </c:pt>
              </c:strCache>
            </c:strRef>
          </c:cat>
          <c:val>
            <c:numRef>
              <c:f>'Переоформление и закрепл.площад'!$C$58:$E$58</c:f>
              <c:numCache>
                <c:formatCode>General</c:formatCode>
                <c:ptCount val="3"/>
                <c:pt idx="0">
                  <c:v>82</c:v>
                </c:pt>
                <c:pt idx="1">
                  <c:v>129</c:v>
                </c:pt>
                <c:pt idx="2">
                  <c:v>350</c:v>
                </c:pt>
              </c:numCache>
            </c:numRef>
          </c:val>
        </c:ser>
        <c:ser>
          <c:idx val="1"/>
          <c:order val="1"/>
          <c:tx>
            <c:strRef>
              <c:f>'Переоформление и закрепл.площад'!$B$59</c:f>
              <c:strCache>
                <c:ptCount val="1"/>
                <c:pt idx="0">
                  <c:v>Кадровые специалисты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'Переоформление и закрепл.площад'!$C$57:$E$57</c:f>
              <c:strCache>
                <c:ptCount val="3"/>
                <c:pt idx="0">
                  <c:v>Договор социального найма</c:v>
                </c:pt>
                <c:pt idx="1">
                  <c:v>Договор купли-продачи с рассрочкой платежа</c:v>
                </c:pt>
                <c:pt idx="2">
                  <c:v>Найм помещения(жилого, служебного, коммерческого)</c:v>
                </c:pt>
              </c:strCache>
            </c:strRef>
          </c:cat>
          <c:val>
            <c:numRef>
              <c:f>'Переоформление и закрепл.площад'!$C$59:$E$59</c:f>
              <c:numCache>
                <c:formatCode>General</c:formatCode>
                <c:ptCount val="3"/>
                <c:pt idx="0">
                  <c:v>360</c:v>
                </c:pt>
                <c:pt idx="1">
                  <c:v>131</c:v>
                </c:pt>
                <c:pt idx="2">
                  <c:v>82</c:v>
                </c:pt>
              </c:numCache>
            </c:numRef>
          </c:val>
        </c:ser>
        <c:ser>
          <c:idx val="2"/>
          <c:order val="2"/>
          <c:tx>
            <c:strRef>
              <c:f>'Переоформление и закрепл.площад'!$B$60</c:f>
              <c:strCache>
                <c:ptCount val="1"/>
                <c:pt idx="0">
                  <c:v>Иногороднии специалисты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'Переоформление и закрепл.площад'!$C$57:$E$57</c:f>
              <c:strCache>
                <c:ptCount val="3"/>
                <c:pt idx="0">
                  <c:v>Договор социального найма</c:v>
                </c:pt>
                <c:pt idx="1">
                  <c:v>Договор купли-продачи с рассрочкой платежа</c:v>
                </c:pt>
                <c:pt idx="2">
                  <c:v>Найм помещения(жилого, служебного, коммерческого)</c:v>
                </c:pt>
              </c:strCache>
            </c:strRef>
          </c:cat>
          <c:val>
            <c:numRef>
              <c:f>'Переоформление и закрепл.площад'!$C$60:$E$60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642560"/>
        <c:axId val="98644352"/>
      </c:barChart>
      <c:catAx>
        <c:axId val="98642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8644352"/>
        <c:crosses val="autoZero"/>
        <c:auto val="1"/>
        <c:lblAlgn val="ctr"/>
        <c:lblOffset val="100"/>
        <c:noMultiLvlLbl val="0"/>
      </c:catAx>
      <c:valAx>
        <c:axId val="98644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8642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3052235152166559"/>
          <c:y val="2.3156462877896512E-2"/>
          <c:w val="0.37244488984428087"/>
          <c:h val="0.33901832088101325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087649873118143E-2"/>
          <c:y val="4.2579174247514361E-2"/>
          <c:w val="0.90519872791912015"/>
          <c:h val="0.83287005231728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Количество путевок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rgbClr val="0099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2010 год 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1249</c:v>
                </c:pt>
                <c:pt idx="1">
                  <c:v>1157</c:v>
                </c:pt>
                <c:pt idx="2">
                  <c:v>997</c:v>
                </c:pt>
                <c:pt idx="3">
                  <c:v>686</c:v>
                </c:pt>
                <c:pt idx="4">
                  <c:v>738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01120"/>
        <c:axId val="43315200"/>
      </c:barChart>
      <c:catAx>
        <c:axId val="43301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43315200"/>
        <c:crosses val="autoZero"/>
        <c:auto val="1"/>
        <c:lblAlgn val="ctr"/>
        <c:lblOffset val="100"/>
        <c:noMultiLvlLbl val="0"/>
      </c:catAx>
      <c:valAx>
        <c:axId val="43315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3301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aseline="0" dirty="0" smtClean="0"/>
              <a:t>(в тыс. рублей</a:t>
            </a:r>
            <a:r>
              <a:rPr lang="ru-RU" baseline="0" dirty="0"/>
              <a:t>)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409849810440362E-2"/>
          <c:y val="0.15025587434729473"/>
          <c:w val="0.92738298337707792"/>
          <c:h val="0.67127333074102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дотаций (тыс.руб.)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>
                    <a:solidFill>
                      <a:srgbClr val="0099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370</c:v>
                </c:pt>
                <c:pt idx="1">
                  <c:v>997</c:v>
                </c:pt>
                <c:pt idx="2">
                  <c:v>870</c:v>
                </c:pt>
                <c:pt idx="3">
                  <c:v>1570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303744"/>
        <c:axId val="52305280"/>
      </c:barChart>
      <c:catAx>
        <c:axId val="52303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52305280"/>
        <c:crosses val="autoZero"/>
        <c:auto val="1"/>
        <c:lblAlgn val="ctr"/>
        <c:lblOffset val="100"/>
        <c:noMultiLvlLbl val="0"/>
      </c:catAx>
      <c:valAx>
        <c:axId val="52305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303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'Летний отдых ч.п.'!$A$2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ln w="57150"/>
          </c:spPr>
          <c:marker>
            <c:symbol val="none"/>
          </c:marker>
          <c:dLbls>
            <c:dLbl>
              <c:idx val="3"/>
              <c:layout>
                <c:manualLayout>
                  <c:x val="-3.5026269702276715E-2"/>
                  <c:y val="-7.3298429319371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'Летний отдых ч.п.'!$B$1:$F$1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'Летний отдых ч.п.'!$B$2:$F$2</c:f>
              <c:numCache>
                <c:formatCode>General</c:formatCode>
                <c:ptCount val="5"/>
                <c:pt idx="0">
                  <c:v>635</c:v>
                </c:pt>
                <c:pt idx="1">
                  <c:v>540</c:v>
                </c:pt>
                <c:pt idx="2">
                  <c:v>470</c:v>
                </c:pt>
                <c:pt idx="3">
                  <c:v>289</c:v>
                </c:pt>
                <c:pt idx="4">
                  <c:v>453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'Летний отдых ч.п.'!$A$3</c:f>
              <c:strCache>
                <c:ptCount val="1"/>
                <c:pt idx="0">
                  <c:v>Крым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'Летний отдых ч.п.'!$B$1:$F$1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'Летний отдых ч.п.'!$B$3:$F$3</c:f>
              <c:numCache>
                <c:formatCode>General</c:formatCode>
                <c:ptCount val="5"/>
                <c:pt idx="0">
                  <c:v>403</c:v>
                </c:pt>
                <c:pt idx="1">
                  <c:v>375</c:v>
                </c:pt>
                <c:pt idx="2">
                  <c:v>320</c:v>
                </c:pt>
                <c:pt idx="3">
                  <c:v>222</c:v>
                </c:pt>
                <c:pt idx="4">
                  <c:v>143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'Летний отдых ч.п.'!$A$4</c:f>
              <c:strCache>
                <c:ptCount val="1"/>
                <c:pt idx="0">
                  <c:v>Отдых за рубежом</c:v>
                </c:pt>
              </c:strCache>
            </c:strRef>
          </c:tx>
          <c:spPr>
            <a:ln w="5715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4010507880910683E-2"/>
                  <c:y val="4.5375218150087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031523642732063E-2"/>
                  <c:y val="5.235602094240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026269702276715E-2"/>
                  <c:y val="3.490401396160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'Летний отдых ч.п.'!$B$1:$F$1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'Летний отдых ч.п.'!$B$4:$F$4</c:f>
              <c:numCache>
                <c:formatCode>General</c:formatCode>
                <c:ptCount val="5"/>
                <c:pt idx="0">
                  <c:v>300</c:v>
                </c:pt>
                <c:pt idx="1">
                  <c:v>344</c:v>
                </c:pt>
                <c:pt idx="2">
                  <c:v>310</c:v>
                </c:pt>
                <c:pt idx="3">
                  <c:v>282</c:v>
                </c:pt>
                <c:pt idx="4">
                  <c:v>264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'Летний отдых ч.п.'!$A$5</c:f>
              <c:strCache>
                <c:ptCount val="1"/>
                <c:pt idx="0">
                  <c:v>Средняя полоса России</c:v>
                </c:pt>
              </c:strCache>
            </c:strRef>
          </c:tx>
          <c:spPr>
            <a:ln w="571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4.6701692936368952E-3"/>
                  <c:y val="3.1413612565445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021015761821456E-2"/>
                  <c:y val="4.188481675392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'Летний отдых ч.п.'!$B$1:$F$1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'Летний отдых ч.п.'!$B$5:$F$5</c:f>
              <c:numCache>
                <c:formatCode>General</c:formatCode>
                <c:ptCount val="5"/>
                <c:pt idx="0">
                  <c:v>211</c:v>
                </c:pt>
                <c:pt idx="1">
                  <c:v>242</c:v>
                </c:pt>
                <c:pt idx="2">
                  <c:v>207</c:v>
                </c:pt>
                <c:pt idx="3">
                  <c:v>146</c:v>
                </c:pt>
                <c:pt idx="4">
                  <c:v>142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44384"/>
        <c:axId val="52162560"/>
      </c:lineChart>
      <c:catAx>
        <c:axId val="5214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52162560"/>
        <c:crosses val="autoZero"/>
        <c:auto val="1"/>
        <c:lblAlgn val="ctr"/>
        <c:lblOffset val="100"/>
        <c:noMultiLvlLbl val="0"/>
      </c:catAx>
      <c:valAx>
        <c:axId val="52162560"/>
        <c:scaling>
          <c:orientation val="minMax"/>
          <c:max val="700"/>
          <c:min val="0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crossAx val="52144384"/>
        <c:crosses val="autoZero"/>
        <c:crossBetween val="between"/>
        <c:majorUnit val="50"/>
        <c:minorUnit val="10"/>
      </c:valAx>
    </c:plotArea>
    <c:legend>
      <c:legendPos val="r"/>
      <c:layout>
        <c:manualLayout>
          <c:xMode val="edge"/>
          <c:yMode val="edge"/>
          <c:x val="0.73311430149274426"/>
          <c:y val="7.9661986696107426E-2"/>
          <c:w val="0.24198075684027456"/>
          <c:h val="0.69958255218097742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63856F-1DF7-418D-AC82-B3C392F5C0E3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1E2183-B3E4-4627-9640-54BDD3307250}">
      <dgm:prSet phldrT="[Текст]" custT="1"/>
      <dgm:spPr>
        <a:noFill/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+mj-lt"/>
            </a:rPr>
            <a:t>Конкурс </a:t>
          </a:r>
          <a:r>
            <a:rPr lang="ru-RU" sz="2400" b="1" i="0" dirty="0" err="1" smtClean="0">
              <a:solidFill>
                <a:schemeClr val="tx1"/>
              </a:solidFill>
              <a:effectLst/>
              <a:latin typeface="+mj-lt"/>
            </a:rPr>
            <a:t>синдикални</a:t>
          </a:r>
          <a:r>
            <a:rPr lang="ru-RU" sz="2400" b="1" i="0" dirty="0" smtClean="0">
              <a:solidFill>
                <a:schemeClr val="tx1"/>
              </a:solidFill>
              <a:effectLst/>
              <a:latin typeface="+mj-lt"/>
            </a:rPr>
            <a:t> </a:t>
          </a:r>
          <a:r>
            <a:rPr lang="ru-RU" sz="2400" b="1" i="0" dirty="0" err="1" smtClean="0">
              <a:solidFill>
                <a:schemeClr val="tx1"/>
              </a:solidFill>
              <a:effectLst/>
              <a:latin typeface="+mj-lt"/>
            </a:rPr>
            <a:t>уроците</a:t>
          </a:r>
          <a:r>
            <a:rPr lang="ru-RU" sz="2400" b="1" i="0" dirty="0" smtClean="0">
              <a:solidFill>
                <a:schemeClr val="tx1"/>
              </a:solidFill>
              <a:effectLst/>
              <a:latin typeface="+mj-lt"/>
            </a:rPr>
            <a:t> в училище (над </a:t>
          </a:r>
          <a:r>
            <a:rPr lang="ru-RU" sz="2400" b="1" i="0" dirty="0" smtClean="0">
              <a:solidFill>
                <a:schemeClr val="tx1"/>
              </a:solidFill>
              <a:effectLst/>
              <a:latin typeface="+mj-lt"/>
            </a:rPr>
            <a:t>600 </a:t>
          </a:r>
          <a:r>
            <a:rPr lang="ru-RU" sz="2400" b="1" i="0" dirty="0" err="1" smtClean="0">
              <a:solidFill>
                <a:schemeClr val="tx1"/>
              </a:solidFill>
              <a:effectLst/>
              <a:latin typeface="+mj-lt"/>
            </a:rPr>
            <a:t>уроци</a:t>
          </a:r>
          <a:r>
            <a:rPr lang="ru-RU" sz="2400" b="1" i="0" dirty="0" smtClean="0">
              <a:solidFill>
                <a:schemeClr val="tx1"/>
              </a:solidFill>
              <a:effectLst/>
              <a:latin typeface="+mj-lt"/>
            </a:rPr>
            <a:t> 2015 г.)</a:t>
          </a:r>
          <a:endParaRPr lang="ru-RU" sz="2400" b="1" dirty="0">
            <a:solidFill>
              <a:schemeClr val="tx1"/>
            </a:solidFill>
            <a:latin typeface="+mj-lt"/>
          </a:endParaRPr>
        </a:p>
      </dgm:t>
    </dgm:pt>
    <dgm:pt modelId="{78CE4E5E-7689-477E-A7AC-B87EED8E9C96}" type="parTrans" cxnId="{C8ABA5AE-2516-4526-BB76-3BA1A09F4986}">
      <dgm:prSet/>
      <dgm:spPr/>
      <dgm:t>
        <a:bodyPr/>
        <a:lstStyle/>
        <a:p>
          <a:endParaRPr lang="ru-RU"/>
        </a:p>
      </dgm:t>
    </dgm:pt>
    <dgm:pt modelId="{FA12B1F1-0F45-4D71-9A51-28556B2406DC}" type="sibTrans" cxnId="{C8ABA5AE-2516-4526-BB76-3BA1A09F4986}">
      <dgm:prSet/>
      <dgm:spPr/>
      <dgm:t>
        <a:bodyPr/>
        <a:lstStyle/>
        <a:p>
          <a:endParaRPr lang="ru-RU"/>
        </a:p>
      </dgm:t>
    </dgm:pt>
    <dgm:pt modelId="{20D21692-4727-49C3-BB03-D1867EFCEAA5}">
      <dgm:prSet phldrT="[Текст]" custT="1"/>
      <dgm:spPr>
        <a:noFill/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</a:rPr>
            <a:t>9 класс</a:t>
          </a:r>
        </a:p>
        <a:p>
          <a:r>
            <a:rPr lang="ru-RU" sz="1800" b="1" dirty="0" smtClean="0">
              <a:solidFill>
                <a:sysClr val="windowText" lastClr="000000"/>
              </a:solidFill>
            </a:rPr>
            <a:t>тема: </a:t>
          </a:r>
          <a:r>
            <a:rPr lang="ru-RU" sz="1800" b="1" i="0" dirty="0" err="1" smtClean="0">
              <a:solidFill>
                <a:schemeClr val="tx1"/>
              </a:solidFill>
              <a:effectLst/>
              <a:latin typeface="+mj-lt"/>
            </a:rPr>
            <a:t>Руски</a:t>
          </a:r>
          <a:r>
            <a:rPr lang="ru-RU" sz="1800" b="1" i="0" dirty="0" smtClean="0">
              <a:solidFill>
                <a:schemeClr val="tx1"/>
              </a:solidFill>
              <a:effectLst/>
              <a:latin typeface="+mj-lt"/>
            </a:rPr>
            <a:t> </a:t>
          </a:r>
          <a:r>
            <a:rPr lang="ru-RU" sz="1800" b="1" i="0" dirty="0" err="1" smtClean="0">
              <a:solidFill>
                <a:schemeClr val="tx1"/>
              </a:solidFill>
              <a:effectLst/>
              <a:latin typeface="+mj-lt"/>
            </a:rPr>
            <a:t>синдикати</a:t>
          </a:r>
          <a:r>
            <a:rPr lang="ru-RU" sz="1800" b="1" i="0" dirty="0" smtClean="0">
              <a:solidFill>
                <a:schemeClr val="tx1"/>
              </a:solidFill>
              <a:effectLst/>
              <a:latin typeface="+mj-lt"/>
            </a:rPr>
            <a:t>. История и </a:t>
          </a:r>
          <a:r>
            <a:rPr lang="ru-RU" sz="1800" b="1" i="0" dirty="0" err="1" smtClean="0">
              <a:solidFill>
                <a:schemeClr val="tx1"/>
              </a:solidFill>
              <a:effectLst/>
              <a:latin typeface="+mj-lt"/>
            </a:rPr>
            <a:t>съвременност</a:t>
          </a:r>
          <a:endParaRPr lang="ru-RU" sz="1800" b="1" dirty="0">
            <a:solidFill>
              <a:schemeClr val="tx1"/>
            </a:solidFill>
            <a:latin typeface="+mj-lt"/>
          </a:endParaRPr>
        </a:p>
      </dgm:t>
    </dgm:pt>
    <dgm:pt modelId="{274A8457-117F-43F9-A92F-6B5C07129041}" type="parTrans" cxnId="{50FC4C5A-0B6E-4AB7-A0F6-421322EA8568}">
      <dgm:prSet/>
      <dgm:spPr/>
      <dgm:t>
        <a:bodyPr/>
        <a:lstStyle/>
        <a:p>
          <a:endParaRPr lang="ru-RU"/>
        </a:p>
      </dgm:t>
    </dgm:pt>
    <dgm:pt modelId="{0CFE6B7F-780F-4092-A99E-9FE8F9058BD4}" type="sibTrans" cxnId="{50FC4C5A-0B6E-4AB7-A0F6-421322EA8568}">
      <dgm:prSet/>
      <dgm:spPr/>
      <dgm:t>
        <a:bodyPr/>
        <a:lstStyle/>
        <a:p>
          <a:endParaRPr lang="ru-RU"/>
        </a:p>
      </dgm:t>
    </dgm:pt>
    <dgm:pt modelId="{94092140-9F80-4373-AD54-6274F18EA477}">
      <dgm:prSet custT="1"/>
      <dgm:spPr>
        <a:noFill/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+mj-lt"/>
            </a:rPr>
            <a:t>10 класс</a:t>
          </a:r>
        </a:p>
        <a:p>
          <a:r>
            <a:rPr lang="ru-RU" sz="1800" b="1" dirty="0">
              <a:solidFill>
                <a:schemeClr val="tx1"/>
              </a:solidFill>
              <a:latin typeface="+mj-lt"/>
            </a:rPr>
            <a:t>тема: Труд. Право </a:t>
          </a:r>
          <a:r>
            <a:rPr lang="ru-RU" sz="1800" b="1" dirty="0" smtClean="0">
              <a:solidFill>
                <a:schemeClr val="tx1"/>
              </a:solidFill>
              <a:latin typeface="+mj-lt"/>
            </a:rPr>
            <a:t>или </a:t>
          </a:r>
          <a:r>
            <a:rPr lang="ru-RU" sz="1800" b="1" i="0" dirty="0" err="1" smtClean="0">
              <a:solidFill>
                <a:schemeClr val="tx1"/>
              </a:solidFill>
              <a:effectLst/>
              <a:latin typeface="+mj-lt"/>
            </a:rPr>
            <a:t>задължение</a:t>
          </a:r>
          <a:r>
            <a:rPr lang="ru-RU" sz="1800" b="1" dirty="0" smtClean="0">
              <a:solidFill>
                <a:schemeClr val="tx1"/>
              </a:solidFill>
              <a:latin typeface="+mj-lt"/>
            </a:rPr>
            <a:t> </a:t>
          </a:r>
          <a:endParaRPr lang="ru-RU" sz="1800" b="1" dirty="0">
            <a:solidFill>
              <a:schemeClr val="tx1"/>
            </a:solidFill>
            <a:latin typeface="+mj-lt"/>
          </a:endParaRPr>
        </a:p>
      </dgm:t>
    </dgm:pt>
    <dgm:pt modelId="{8C8B0D91-F911-421A-BD19-B5E2AFDD7520}" type="parTrans" cxnId="{9C592C74-57FA-46BC-9514-19FAC18A65CD}">
      <dgm:prSet/>
      <dgm:spPr/>
      <dgm:t>
        <a:bodyPr/>
        <a:lstStyle/>
        <a:p>
          <a:endParaRPr lang="ru-RU"/>
        </a:p>
      </dgm:t>
    </dgm:pt>
    <dgm:pt modelId="{F13D3332-C56F-42EB-9668-C4B8E6D23776}" type="sibTrans" cxnId="{9C592C74-57FA-46BC-9514-19FAC18A65CD}">
      <dgm:prSet/>
      <dgm:spPr/>
      <dgm:t>
        <a:bodyPr/>
        <a:lstStyle/>
        <a:p>
          <a:endParaRPr lang="ru-RU"/>
        </a:p>
      </dgm:t>
    </dgm:pt>
    <dgm:pt modelId="{73A2C86D-25B1-48F1-95F2-4A5D3CAA7A61}">
      <dgm:prSet custT="1"/>
      <dgm:spPr>
        <a:noFill/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</a:rPr>
            <a:t>11 класс</a:t>
          </a:r>
        </a:p>
        <a:p>
          <a:r>
            <a:rPr lang="ru-RU" sz="1800" b="1" dirty="0" smtClean="0">
              <a:solidFill>
                <a:sysClr val="windowText" lastClr="000000"/>
              </a:solidFill>
            </a:rPr>
            <a:t>тема: </a:t>
          </a:r>
          <a:r>
            <a:rPr lang="ru-RU" sz="1800" b="1" i="0" dirty="0" err="1" smtClean="0">
              <a:solidFill>
                <a:schemeClr val="tx1"/>
              </a:solidFill>
              <a:effectLst/>
              <a:latin typeface="+mj-lt"/>
            </a:rPr>
            <a:t>Достойни</a:t>
          </a:r>
          <a:r>
            <a:rPr lang="ru-RU" sz="1800" b="1" i="0" dirty="0" smtClean="0">
              <a:solidFill>
                <a:schemeClr val="tx1"/>
              </a:solidFill>
              <a:effectLst/>
              <a:latin typeface="+mj-lt"/>
            </a:rPr>
            <a:t> условия на труд в XXI век</a:t>
          </a:r>
          <a:endParaRPr lang="ru-RU" sz="1800" b="1" dirty="0">
            <a:solidFill>
              <a:schemeClr val="tx1"/>
            </a:solidFill>
            <a:latin typeface="+mj-lt"/>
          </a:endParaRPr>
        </a:p>
      </dgm:t>
    </dgm:pt>
    <dgm:pt modelId="{20C9443B-0BD7-4794-A090-57D64A7EB4BE}" type="parTrans" cxnId="{4C195DAA-A81F-4ADE-B98E-A33608183C6B}">
      <dgm:prSet/>
      <dgm:spPr/>
      <dgm:t>
        <a:bodyPr/>
        <a:lstStyle/>
        <a:p>
          <a:endParaRPr lang="ru-RU"/>
        </a:p>
      </dgm:t>
    </dgm:pt>
    <dgm:pt modelId="{5DABB667-5C6D-47E9-BE30-E338BC6C4B5C}" type="sibTrans" cxnId="{4C195DAA-A81F-4ADE-B98E-A33608183C6B}">
      <dgm:prSet/>
      <dgm:spPr/>
      <dgm:t>
        <a:bodyPr/>
        <a:lstStyle/>
        <a:p>
          <a:endParaRPr lang="ru-RU"/>
        </a:p>
      </dgm:t>
    </dgm:pt>
    <dgm:pt modelId="{94B8D36C-41F0-426A-8604-E3492867AFDE}" type="pres">
      <dgm:prSet presAssocID="{2863856F-1DF7-418D-AC82-B3C392F5C0E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34AB2A0-16B9-4055-A0F8-7D1B56AAE5AB}" type="pres">
      <dgm:prSet presAssocID="{D11E2183-B3E4-4627-9640-54BDD3307250}" presName="vertOne" presStyleCnt="0"/>
      <dgm:spPr/>
    </dgm:pt>
    <dgm:pt modelId="{6F546DEA-F134-4883-9DBC-B22BF2298386}" type="pres">
      <dgm:prSet presAssocID="{D11E2183-B3E4-4627-9640-54BDD3307250}" presName="txOne" presStyleLbl="node0" presStyleIdx="0" presStyleCnt="1" custScaleX="91688" custScaleY="33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32F77B-CE0D-4535-B486-6429BE09B3D0}" type="pres">
      <dgm:prSet presAssocID="{D11E2183-B3E4-4627-9640-54BDD3307250}" presName="parTransOne" presStyleCnt="0"/>
      <dgm:spPr/>
    </dgm:pt>
    <dgm:pt modelId="{5C72F56A-C41E-450E-921A-3F7F589F9E6A}" type="pres">
      <dgm:prSet presAssocID="{D11E2183-B3E4-4627-9640-54BDD3307250}" presName="horzOne" presStyleCnt="0"/>
      <dgm:spPr/>
    </dgm:pt>
    <dgm:pt modelId="{EFC4BA77-8821-4C64-8ABA-7187321B5139}" type="pres">
      <dgm:prSet presAssocID="{20D21692-4727-49C3-BB03-D1867EFCEAA5}" presName="vertTwo" presStyleCnt="0"/>
      <dgm:spPr/>
    </dgm:pt>
    <dgm:pt modelId="{D64C2688-1ECF-4298-B16F-F2012E625DA1}" type="pres">
      <dgm:prSet presAssocID="{20D21692-4727-49C3-BB03-D1867EFCEAA5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952F60-ECC6-4704-A6CA-B18BC5FD8E6E}" type="pres">
      <dgm:prSet presAssocID="{20D21692-4727-49C3-BB03-D1867EFCEAA5}" presName="horzTwo" presStyleCnt="0"/>
      <dgm:spPr/>
    </dgm:pt>
    <dgm:pt modelId="{1C9BEDA6-B922-42FD-A724-0C281022EABF}" type="pres">
      <dgm:prSet presAssocID="{0CFE6B7F-780F-4092-A99E-9FE8F9058BD4}" presName="sibSpaceTwo" presStyleCnt="0"/>
      <dgm:spPr/>
    </dgm:pt>
    <dgm:pt modelId="{356C976F-A031-439A-9822-2856E8F42AB5}" type="pres">
      <dgm:prSet presAssocID="{94092140-9F80-4373-AD54-6274F18EA477}" presName="vertTwo" presStyleCnt="0"/>
      <dgm:spPr/>
    </dgm:pt>
    <dgm:pt modelId="{4D48A5FE-D8D1-43A6-8D55-00FB2E42D395}" type="pres">
      <dgm:prSet presAssocID="{94092140-9F80-4373-AD54-6274F18EA477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4BF455-7B94-47CD-B03D-08FEE3034DBC}" type="pres">
      <dgm:prSet presAssocID="{94092140-9F80-4373-AD54-6274F18EA477}" presName="horzTwo" presStyleCnt="0"/>
      <dgm:spPr/>
    </dgm:pt>
    <dgm:pt modelId="{75C2124E-B48E-404B-A015-4086F4201781}" type="pres">
      <dgm:prSet presAssocID="{F13D3332-C56F-42EB-9668-C4B8E6D23776}" presName="sibSpaceTwo" presStyleCnt="0"/>
      <dgm:spPr/>
    </dgm:pt>
    <dgm:pt modelId="{EE650F2D-B551-4F1E-B107-A167426C4EF7}" type="pres">
      <dgm:prSet presAssocID="{73A2C86D-25B1-48F1-95F2-4A5D3CAA7A61}" presName="vertTwo" presStyleCnt="0"/>
      <dgm:spPr/>
    </dgm:pt>
    <dgm:pt modelId="{25F9281D-81F1-4049-AE0E-3AF0662DF463}" type="pres">
      <dgm:prSet presAssocID="{73A2C86D-25B1-48F1-95F2-4A5D3CAA7A61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A58F1B-A781-4D20-A75D-2BEB8C89F3B8}" type="pres">
      <dgm:prSet presAssocID="{73A2C86D-25B1-48F1-95F2-4A5D3CAA7A61}" presName="horzTwo" presStyleCnt="0"/>
      <dgm:spPr/>
    </dgm:pt>
  </dgm:ptLst>
  <dgm:cxnLst>
    <dgm:cxn modelId="{C8ABA5AE-2516-4526-BB76-3BA1A09F4986}" srcId="{2863856F-1DF7-418D-AC82-B3C392F5C0E3}" destId="{D11E2183-B3E4-4627-9640-54BDD3307250}" srcOrd="0" destOrd="0" parTransId="{78CE4E5E-7689-477E-A7AC-B87EED8E9C96}" sibTransId="{FA12B1F1-0F45-4D71-9A51-28556B2406DC}"/>
    <dgm:cxn modelId="{1A9ABCBB-597E-4A7F-9807-ADAFAE54CC59}" type="presOf" srcId="{20D21692-4727-49C3-BB03-D1867EFCEAA5}" destId="{D64C2688-1ECF-4298-B16F-F2012E625DA1}" srcOrd="0" destOrd="0" presId="urn:microsoft.com/office/officeart/2005/8/layout/hierarchy4"/>
    <dgm:cxn modelId="{50FC4C5A-0B6E-4AB7-A0F6-421322EA8568}" srcId="{D11E2183-B3E4-4627-9640-54BDD3307250}" destId="{20D21692-4727-49C3-BB03-D1867EFCEAA5}" srcOrd="0" destOrd="0" parTransId="{274A8457-117F-43F9-A92F-6B5C07129041}" sibTransId="{0CFE6B7F-780F-4092-A99E-9FE8F9058BD4}"/>
    <dgm:cxn modelId="{02F26447-21C9-426D-8141-F211B05B8F0D}" type="presOf" srcId="{73A2C86D-25B1-48F1-95F2-4A5D3CAA7A61}" destId="{25F9281D-81F1-4049-AE0E-3AF0662DF463}" srcOrd="0" destOrd="0" presId="urn:microsoft.com/office/officeart/2005/8/layout/hierarchy4"/>
    <dgm:cxn modelId="{8DACA05A-45E2-4276-889A-EF5CC971F872}" type="presOf" srcId="{2863856F-1DF7-418D-AC82-B3C392F5C0E3}" destId="{94B8D36C-41F0-426A-8604-E3492867AFDE}" srcOrd="0" destOrd="0" presId="urn:microsoft.com/office/officeart/2005/8/layout/hierarchy4"/>
    <dgm:cxn modelId="{7391B8E1-5BB6-468B-993C-8854F82E199B}" type="presOf" srcId="{D11E2183-B3E4-4627-9640-54BDD3307250}" destId="{6F546DEA-F134-4883-9DBC-B22BF2298386}" srcOrd="0" destOrd="0" presId="urn:microsoft.com/office/officeart/2005/8/layout/hierarchy4"/>
    <dgm:cxn modelId="{1AC8C533-DB91-4B2E-893C-D2D53771DE06}" type="presOf" srcId="{94092140-9F80-4373-AD54-6274F18EA477}" destId="{4D48A5FE-D8D1-43A6-8D55-00FB2E42D395}" srcOrd="0" destOrd="0" presId="urn:microsoft.com/office/officeart/2005/8/layout/hierarchy4"/>
    <dgm:cxn modelId="{4C195DAA-A81F-4ADE-B98E-A33608183C6B}" srcId="{D11E2183-B3E4-4627-9640-54BDD3307250}" destId="{73A2C86D-25B1-48F1-95F2-4A5D3CAA7A61}" srcOrd="2" destOrd="0" parTransId="{20C9443B-0BD7-4794-A090-57D64A7EB4BE}" sibTransId="{5DABB667-5C6D-47E9-BE30-E338BC6C4B5C}"/>
    <dgm:cxn modelId="{9C592C74-57FA-46BC-9514-19FAC18A65CD}" srcId="{D11E2183-B3E4-4627-9640-54BDD3307250}" destId="{94092140-9F80-4373-AD54-6274F18EA477}" srcOrd="1" destOrd="0" parTransId="{8C8B0D91-F911-421A-BD19-B5E2AFDD7520}" sibTransId="{F13D3332-C56F-42EB-9668-C4B8E6D23776}"/>
    <dgm:cxn modelId="{6991650D-0633-426C-82F6-8D768E06F2D5}" type="presParOf" srcId="{94B8D36C-41F0-426A-8604-E3492867AFDE}" destId="{F34AB2A0-16B9-4055-A0F8-7D1B56AAE5AB}" srcOrd="0" destOrd="0" presId="urn:microsoft.com/office/officeart/2005/8/layout/hierarchy4"/>
    <dgm:cxn modelId="{47B5D2B2-86B1-4268-83BE-F32F441E6C83}" type="presParOf" srcId="{F34AB2A0-16B9-4055-A0F8-7D1B56AAE5AB}" destId="{6F546DEA-F134-4883-9DBC-B22BF2298386}" srcOrd="0" destOrd="0" presId="urn:microsoft.com/office/officeart/2005/8/layout/hierarchy4"/>
    <dgm:cxn modelId="{94DA7BF6-A84A-49F7-B28A-D3208EDEEBBA}" type="presParOf" srcId="{F34AB2A0-16B9-4055-A0F8-7D1B56AAE5AB}" destId="{5932F77B-CE0D-4535-B486-6429BE09B3D0}" srcOrd="1" destOrd="0" presId="urn:microsoft.com/office/officeart/2005/8/layout/hierarchy4"/>
    <dgm:cxn modelId="{8FC71DB8-3A2C-4EC7-B507-60B622744A8E}" type="presParOf" srcId="{F34AB2A0-16B9-4055-A0F8-7D1B56AAE5AB}" destId="{5C72F56A-C41E-450E-921A-3F7F589F9E6A}" srcOrd="2" destOrd="0" presId="urn:microsoft.com/office/officeart/2005/8/layout/hierarchy4"/>
    <dgm:cxn modelId="{23FA7DA2-2CB5-456F-BC35-71E5129B2996}" type="presParOf" srcId="{5C72F56A-C41E-450E-921A-3F7F589F9E6A}" destId="{EFC4BA77-8821-4C64-8ABA-7187321B5139}" srcOrd="0" destOrd="0" presId="urn:microsoft.com/office/officeart/2005/8/layout/hierarchy4"/>
    <dgm:cxn modelId="{B4184DE1-B670-4841-AA5A-37339899B2AF}" type="presParOf" srcId="{EFC4BA77-8821-4C64-8ABA-7187321B5139}" destId="{D64C2688-1ECF-4298-B16F-F2012E625DA1}" srcOrd="0" destOrd="0" presId="urn:microsoft.com/office/officeart/2005/8/layout/hierarchy4"/>
    <dgm:cxn modelId="{4474E21E-72E4-4898-BE4A-24297418511B}" type="presParOf" srcId="{EFC4BA77-8821-4C64-8ABA-7187321B5139}" destId="{6C952F60-ECC6-4704-A6CA-B18BC5FD8E6E}" srcOrd="1" destOrd="0" presId="urn:microsoft.com/office/officeart/2005/8/layout/hierarchy4"/>
    <dgm:cxn modelId="{C7B71E3B-7BC5-44CC-92C5-E93544FF71EF}" type="presParOf" srcId="{5C72F56A-C41E-450E-921A-3F7F589F9E6A}" destId="{1C9BEDA6-B922-42FD-A724-0C281022EABF}" srcOrd="1" destOrd="0" presId="urn:microsoft.com/office/officeart/2005/8/layout/hierarchy4"/>
    <dgm:cxn modelId="{F7D7B54F-4903-438D-96F1-68D6C1060120}" type="presParOf" srcId="{5C72F56A-C41E-450E-921A-3F7F589F9E6A}" destId="{356C976F-A031-439A-9822-2856E8F42AB5}" srcOrd="2" destOrd="0" presId="urn:microsoft.com/office/officeart/2005/8/layout/hierarchy4"/>
    <dgm:cxn modelId="{F6D2283D-4315-4BA9-903F-6DF80B524C0E}" type="presParOf" srcId="{356C976F-A031-439A-9822-2856E8F42AB5}" destId="{4D48A5FE-D8D1-43A6-8D55-00FB2E42D395}" srcOrd="0" destOrd="0" presId="urn:microsoft.com/office/officeart/2005/8/layout/hierarchy4"/>
    <dgm:cxn modelId="{1D9495F2-6C02-4581-8ED2-80EFE774ED9D}" type="presParOf" srcId="{356C976F-A031-439A-9822-2856E8F42AB5}" destId="{114BF455-7B94-47CD-B03D-08FEE3034DBC}" srcOrd="1" destOrd="0" presId="urn:microsoft.com/office/officeart/2005/8/layout/hierarchy4"/>
    <dgm:cxn modelId="{FFFFB666-4696-4910-AF17-35535B91A3BA}" type="presParOf" srcId="{5C72F56A-C41E-450E-921A-3F7F589F9E6A}" destId="{75C2124E-B48E-404B-A015-4086F4201781}" srcOrd="3" destOrd="0" presId="urn:microsoft.com/office/officeart/2005/8/layout/hierarchy4"/>
    <dgm:cxn modelId="{979C1EA2-CEBA-4BCE-BA65-E7626B08C0FB}" type="presParOf" srcId="{5C72F56A-C41E-450E-921A-3F7F589F9E6A}" destId="{EE650F2D-B551-4F1E-B107-A167426C4EF7}" srcOrd="4" destOrd="0" presId="urn:microsoft.com/office/officeart/2005/8/layout/hierarchy4"/>
    <dgm:cxn modelId="{A58E2631-FDE5-4257-82D0-EB054E8106E4}" type="presParOf" srcId="{EE650F2D-B551-4F1E-B107-A167426C4EF7}" destId="{25F9281D-81F1-4049-AE0E-3AF0662DF463}" srcOrd="0" destOrd="0" presId="urn:microsoft.com/office/officeart/2005/8/layout/hierarchy4"/>
    <dgm:cxn modelId="{2A4D3696-6BBE-4ACC-BB22-0B33C393C3A8}" type="presParOf" srcId="{EE650F2D-B551-4F1E-B107-A167426C4EF7}" destId="{69A58F1B-A781-4D20-A75D-2BEB8C89F3B8}" srcOrd="1" destOrd="0" presId="urn:microsoft.com/office/officeart/2005/8/layout/hierarchy4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46DEA-F134-4883-9DBC-B22BF2298386}">
      <dsp:nvSpPr>
        <dsp:cNvPr id="0" name=""/>
        <dsp:cNvSpPr/>
      </dsp:nvSpPr>
      <dsp:spPr>
        <a:xfrm>
          <a:off x="229822" y="1509"/>
          <a:ext cx="5026754" cy="79290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+mj-lt"/>
            </a:rPr>
            <a:t>Конкурс </a:t>
          </a:r>
          <a:r>
            <a:rPr lang="ru-RU" sz="2400" b="1" i="0" kern="1200" dirty="0" err="1" smtClean="0">
              <a:solidFill>
                <a:schemeClr val="tx1"/>
              </a:solidFill>
              <a:effectLst/>
              <a:latin typeface="+mj-lt"/>
            </a:rPr>
            <a:t>синдикални</a:t>
          </a:r>
          <a:r>
            <a:rPr lang="ru-RU" sz="2400" b="1" i="0" kern="1200" dirty="0" smtClean="0">
              <a:solidFill>
                <a:schemeClr val="tx1"/>
              </a:solidFill>
              <a:effectLst/>
              <a:latin typeface="+mj-lt"/>
            </a:rPr>
            <a:t> </a:t>
          </a:r>
          <a:r>
            <a:rPr lang="ru-RU" sz="2400" b="1" i="0" kern="1200" dirty="0" err="1" smtClean="0">
              <a:solidFill>
                <a:schemeClr val="tx1"/>
              </a:solidFill>
              <a:effectLst/>
              <a:latin typeface="+mj-lt"/>
            </a:rPr>
            <a:t>уроците</a:t>
          </a:r>
          <a:r>
            <a:rPr lang="ru-RU" sz="2400" b="1" i="0" kern="1200" dirty="0" smtClean="0">
              <a:solidFill>
                <a:schemeClr val="tx1"/>
              </a:solidFill>
              <a:effectLst/>
              <a:latin typeface="+mj-lt"/>
            </a:rPr>
            <a:t> в училище (над </a:t>
          </a:r>
          <a:r>
            <a:rPr lang="ru-RU" sz="2400" b="1" i="0" kern="1200" dirty="0" smtClean="0">
              <a:solidFill>
                <a:schemeClr val="tx1"/>
              </a:solidFill>
              <a:effectLst/>
              <a:latin typeface="+mj-lt"/>
            </a:rPr>
            <a:t>600 </a:t>
          </a:r>
          <a:r>
            <a:rPr lang="ru-RU" sz="2400" b="1" i="0" kern="1200" dirty="0" err="1" smtClean="0">
              <a:solidFill>
                <a:schemeClr val="tx1"/>
              </a:solidFill>
              <a:effectLst/>
              <a:latin typeface="+mj-lt"/>
            </a:rPr>
            <a:t>уроци</a:t>
          </a:r>
          <a:r>
            <a:rPr lang="ru-RU" sz="2400" b="1" i="0" kern="1200" dirty="0" smtClean="0">
              <a:solidFill>
                <a:schemeClr val="tx1"/>
              </a:solidFill>
              <a:effectLst/>
              <a:latin typeface="+mj-lt"/>
            </a:rPr>
            <a:t> 2015 г.)</a:t>
          </a:r>
          <a:endParaRPr lang="ru-RU" sz="2400" b="1" kern="1200" dirty="0">
            <a:solidFill>
              <a:schemeClr val="tx1"/>
            </a:solidFill>
            <a:latin typeface="+mj-lt"/>
          </a:endParaRPr>
        </a:p>
      </dsp:txBody>
      <dsp:txXfrm>
        <a:off x="253045" y="24732"/>
        <a:ext cx="4980308" cy="746454"/>
      </dsp:txXfrm>
    </dsp:sp>
    <dsp:sp modelId="{D64C2688-1ECF-4298-B16F-F2012E625DA1}">
      <dsp:nvSpPr>
        <dsp:cNvPr id="0" name=""/>
        <dsp:cNvSpPr/>
      </dsp:nvSpPr>
      <dsp:spPr>
        <a:xfrm>
          <a:off x="1971" y="1009836"/>
          <a:ext cx="1730573" cy="237302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</a:rPr>
            <a:t>9 класс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ysClr val="windowText" lastClr="000000"/>
              </a:solidFill>
            </a:rPr>
            <a:t>тема: </a:t>
          </a:r>
          <a:r>
            <a:rPr lang="ru-RU" sz="1800" b="1" i="0" kern="1200" dirty="0" err="1" smtClean="0">
              <a:solidFill>
                <a:schemeClr val="tx1"/>
              </a:solidFill>
              <a:effectLst/>
              <a:latin typeface="+mj-lt"/>
            </a:rPr>
            <a:t>Руски</a:t>
          </a:r>
          <a:r>
            <a:rPr lang="ru-RU" sz="1800" b="1" i="0" kern="1200" dirty="0" smtClean="0">
              <a:solidFill>
                <a:schemeClr val="tx1"/>
              </a:solidFill>
              <a:effectLst/>
              <a:latin typeface="+mj-lt"/>
            </a:rPr>
            <a:t> </a:t>
          </a:r>
          <a:r>
            <a:rPr lang="ru-RU" sz="1800" b="1" i="0" kern="1200" dirty="0" err="1" smtClean="0">
              <a:solidFill>
                <a:schemeClr val="tx1"/>
              </a:solidFill>
              <a:effectLst/>
              <a:latin typeface="+mj-lt"/>
            </a:rPr>
            <a:t>синдикати</a:t>
          </a:r>
          <a:r>
            <a:rPr lang="ru-RU" sz="1800" b="1" i="0" kern="1200" dirty="0" smtClean="0">
              <a:solidFill>
                <a:schemeClr val="tx1"/>
              </a:solidFill>
              <a:effectLst/>
              <a:latin typeface="+mj-lt"/>
            </a:rPr>
            <a:t>. История и </a:t>
          </a:r>
          <a:r>
            <a:rPr lang="ru-RU" sz="1800" b="1" i="0" kern="1200" dirty="0" err="1" smtClean="0">
              <a:solidFill>
                <a:schemeClr val="tx1"/>
              </a:solidFill>
              <a:effectLst/>
              <a:latin typeface="+mj-lt"/>
            </a:rPr>
            <a:t>съвременност</a:t>
          </a:r>
          <a:endParaRPr lang="ru-RU" sz="1800" b="1" kern="1200" dirty="0">
            <a:solidFill>
              <a:schemeClr val="tx1"/>
            </a:solidFill>
            <a:latin typeface="+mj-lt"/>
          </a:endParaRPr>
        </a:p>
      </dsp:txBody>
      <dsp:txXfrm>
        <a:off x="52658" y="1060523"/>
        <a:ext cx="1629199" cy="2271655"/>
      </dsp:txXfrm>
    </dsp:sp>
    <dsp:sp modelId="{4D48A5FE-D8D1-43A6-8D55-00FB2E42D395}">
      <dsp:nvSpPr>
        <dsp:cNvPr id="0" name=""/>
        <dsp:cNvSpPr/>
      </dsp:nvSpPr>
      <dsp:spPr>
        <a:xfrm>
          <a:off x="1877913" y="1009836"/>
          <a:ext cx="1730573" cy="237302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+mj-lt"/>
            </a:rPr>
            <a:t>10 класс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+mj-lt"/>
            </a:rPr>
            <a:t>тема: Труд. Право </a:t>
          </a:r>
          <a:r>
            <a:rPr lang="ru-RU" sz="1800" b="1" kern="1200" dirty="0" smtClean="0">
              <a:solidFill>
                <a:schemeClr val="tx1"/>
              </a:solidFill>
              <a:latin typeface="+mj-lt"/>
            </a:rPr>
            <a:t>или </a:t>
          </a:r>
          <a:r>
            <a:rPr lang="ru-RU" sz="1800" b="1" i="0" kern="1200" dirty="0" err="1" smtClean="0">
              <a:solidFill>
                <a:schemeClr val="tx1"/>
              </a:solidFill>
              <a:effectLst/>
              <a:latin typeface="+mj-lt"/>
            </a:rPr>
            <a:t>задължение</a:t>
          </a:r>
          <a:r>
            <a:rPr lang="ru-RU" sz="1800" b="1" kern="1200" dirty="0" smtClean="0">
              <a:solidFill>
                <a:schemeClr val="tx1"/>
              </a:solidFill>
              <a:latin typeface="+mj-lt"/>
            </a:rPr>
            <a:t> </a:t>
          </a:r>
          <a:endParaRPr lang="ru-RU" sz="1800" b="1" kern="1200" dirty="0">
            <a:solidFill>
              <a:schemeClr val="tx1"/>
            </a:solidFill>
            <a:latin typeface="+mj-lt"/>
          </a:endParaRPr>
        </a:p>
      </dsp:txBody>
      <dsp:txXfrm>
        <a:off x="1928600" y="1060523"/>
        <a:ext cx="1629199" cy="2271655"/>
      </dsp:txXfrm>
    </dsp:sp>
    <dsp:sp modelId="{25F9281D-81F1-4049-AE0E-3AF0662DF463}">
      <dsp:nvSpPr>
        <dsp:cNvPr id="0" name=""/>
        <dsp:cNvSpPr/>
      </dsp:nvSpPr>
      <dsp:spPr>
        <a:xfrm>
          <a:off x="3753854" y="1009836"/>
          <a:ext cx="1730573" cy="237302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</a:rPr>
            <a:t>11 класс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ysClr val="windowText" lastClr="000000"/>
              </a:solidFill>
            </a:rPr>
            <a:t>тема: </a:t>
          </a:r>
          <a:r>
            <a:rPr lang="ru-RU" sz="1800" b="1" i="0" kern="1200" dirty="0" err="1" smtClean="0">
              <a:solidFill>
                <a:schemeClr val="tx1"/>
              </a:solidFill>
              <a:effectLst/>
              <a:latin typeface="+mj-lt"/>
            </a:rPr>
            <a:t>Достойни</a:t>
          </a:r>
          <a:r>
            <a:rPr lang="ru-RU" sz="1800" b="1" i="0" kern="1200" dirty="0" smtClean="0">
              <a:solidFill>
                <a:schemeClr val="tx1"/>
              </a:solidFill>
              <a:effectLst/>
              <a:latin typeface="+mj-lt"/>
            </a:rPr>
            <a:t> условия на труд в XXI век</a:t>
          </a:r>
          <a:endParaRPr lang="ru-RU" sz="1800" b="1" kern="1200" dirty="0">
            <a:solidFill>
              <a:schemeClr val="tx1"/>
            </a:solidFill>
            <a:latin typeface="+mj-lt"/>
          </a:endParaRPr>
        </a:p>
      </dsp:txBody>
      <dsp:txXfrm>
        <a:off x="3804541" y="1060523"/>
        <a:ext cx="1629199" cy="2271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0.01343</cdr:x>
      <cdr:y>0.02325</cdr:y>
    </cdr:from>
    <cdr:to>
      <cdr:x>0.50676</cdr:x>
      <cdr:y>0.25514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531" y="72195"/>
          <a:ext cx="2664293" cy="72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0" dirty="0" smtClean="0">
              <a:solidFill>
                <a:schemeClr val="tx1"/>
              </a:solidFill>
              <a:effectLst/>
              <a:latin typeface="+mj-lt"/>
            </a:rPr>
            <a:t>Увеличение на капитала</a:t>
          </a:r>
        </a:p>
        <a:p xmlns:a="http://schemas.openxmlformats.org/drawingml/2006/main">
          <a:r>
            <a:rPr lang="ru-RU" sz="1600" b="1" i="0" dirty="0" smtClean="0">
              <a:solidFill>
                <a:schemeClr val="tx1"/>
              </a:solidFill>
              <a:effectLst/>
              <a:latin typeface="+mj-lt"/>
            </a:rPr>
            <a:t> </a:t>
          </a:r>
          <a:r>
            <a:rPr lang="ru-RU" sz="1600" b="1" dirty="0" smtClean="0">
              <a:solidFill>
                <a:schemeClr val="tx1"/>
              </a:solidFill>
            </a:rPr>
            <a:t>2010-2014 гг., </a:t>
          </a:r>
          <a:r>
            <a:rPr lang="ru-RU" sz="1600" b="1" dirty="0" err="1" smtClean="0">
              <a:solidFill>
                <a:schemeClr val="tx1"/>
              </a:solidFill>
            </a:rPr>
            <a:t>тыс.руб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sz="11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0.45506</cdr:x>
      <cdr:y>0.05756</cdr:y>
    </cdr:from>
    <cdr:to>
      <cdr:x>0.58945</cdr:x>
      <cdr:y>0.3012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96344" y="21602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0.25399</cdr:x>
      <cdr:y>0.01919</cdr:y>
    </cdr:from>
    <cdr:to>
      <cdr:x>0.96303</cdr:x>
      <cdr:y>0.20133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92" y="72008"/>
          <a:ext cx="4824536" cy="683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err="1" smtClean="0"/>
            <a:t>Динамиката</a:t>
          </a:r>
          <a:r>
            <a:rPr lang="ru-RU" sz="1800" b="1" dirty="0" smtClean="0"/>
            <a:t> на </a:t>
          </a:r>
          <a:r>
            <a:rPr lang="ru-RU" sz="1800" b="1" dirty="0" err="1" smtClean="0"/>
            <a:t>сключване</a:t>
          </a:r>
          <a:r>
            <a:rPr lang="ru-RU" sz="1800" b="1" dirty="0" smtClean="0"/>
            <a:t> на договори за </a:t>
          </a:r>
        </a:p>
        <a:p xmlns:a="http://schemas.openxmlformats.org/drawingml/2006/main">
          <a:r>
            <a:rPr lang="ru-RU" sz="1800" b="1" dirty="0" err="1" smtClean="0"/>
            <a:t>задлъжително</a:t>
          </a:r>
          <a:r>
            <a:rPr lang="ru-RU" sz="1800" b="1" dirty="0" smtClean="0"/>
            <a:t> </a:t>
          </a:r>
          <a:r>
            <a:rPr lang="ru-RU" sz="1800" b="1" dirty="0" err="1" smtClean="0"/>
            <a:t>пенсионно</a:t>
          </a:r>
          <a:r>
            <a:rPr lang="ru-RU" sz="1800" b="1" dirty="0" smtClean="0"/>
            <a:t> </a:t>
          </a:r>
          <a:r>
            <a:rPr lang="ru-RU" sz="1800" b="1" dirty="0" err="1" smtClean="0"/>
            <a:t>осигуряване</a:t>
          </a:r>
          <a:r>
            <a:rPr lang="ru-RU" sz="1800" b="1" dirty="0" smtClean="0"/>
            <a:t> 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0.76471</cdr:x>
      <cdr:y>0.19048</cdr:y>
    </cdr:from>
    <cdr:to>
      <cdr:x>0.77093</cdr:x>
      <cdr:y>0.20559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16624" y="576064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F8DCE-E3FD-994E-A61A-470B0C07C740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83E80-5C40-8741-AC09-5E9839F728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74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2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2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0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40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87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22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2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7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8821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615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67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98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66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206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104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460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55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124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807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590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975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491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046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314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354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453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908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8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18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709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760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44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161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287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442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598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10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005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718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97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91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863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824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962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179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652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618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074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526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860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16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568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060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686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449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311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732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356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090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810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54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4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476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445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723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170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405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375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609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67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821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758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97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928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393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858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625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459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700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5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54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907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669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2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455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560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088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499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9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011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775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231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162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226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56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901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582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88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3980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98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115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25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923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512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727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87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3341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132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222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20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120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268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349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26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85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968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4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74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0017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447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493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747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4186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34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313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288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529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501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4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87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14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01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98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53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07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50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64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38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5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17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95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75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72F8B-BE9A-4E76-B39E-B3EB2773FE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5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EB8E-24D2-4589-98FF-5D6FD796CB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1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3E5C-9601-4003-B87C-576242893B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21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6A15-DA94-4D99-AB93-A3FC54D293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28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865D-14A6-4A26-93F8-CCF29ED73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43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158E-746D-4E3A-ACE8-2000125FEE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95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26A72-1E91-49CD-87CB-EB4373BDBE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04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009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54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BF19-C9C4-499E-99F3-0695332631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82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63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E365-72FF-4FE0-90D4-1BE308E1CC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11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4B4B-AE29-438A-BAFB-9089C9D03C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94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0600-F431-4E59-BE83-83C1F7B52E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59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82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32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90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27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7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5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2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25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72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08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13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74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41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39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222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0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89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62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29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50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950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94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901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25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428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57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1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014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487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89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79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79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64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02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208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222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751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4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1422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188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57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76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283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607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4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644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487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78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09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39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97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63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91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57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792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995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7340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663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49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613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490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8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1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7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9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3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0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1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1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2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5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710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523D2-6DAC-49DC-870A-1149FA365B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710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710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8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5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5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9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0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4AFE-38A5-435E-B0CC-88A1039FAA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96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96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2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3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chart" Target="../charts/chart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8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70" y="1268575"/>
            <a:ext cx="8784976" cy="1881620"/>
          </a:xfrm>
          <a:ln w="15875">
            <a:noFill/>
          </a:ln>
        </p:spPr>
        <p:txBody>
          <a:bodyPr tIns="0" anchor="t" anchorCtr="0">
            <a:noAutofit/>
          </a:bodyPr>
          <a:lstStyle/>
          <a:p>
            <a:pPr algn="ctr"/>
            <a:r>
              <a:rPr lang="ru-RU" sz="4000" dirty="0" smtClean="0"/>
              <a:t>Творчески </a:t>
            </a:r>
            <a:r>
              <a:rPr lang="ru-RU" sz="4000" dirty="0" err="1"/>
              <a:t>програми</a:t>
            </a:r>
            <a:r>
              <a:rPr lang="ru-RU" sz="4000" dirty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на </a:t>
            </a:r>
            <a:r>
              <a:rPr lang="ru-RU" sz="4000" dirty="0" err="1"/>
              <a:t>Московската</a:t>
            </a:r>
            <a:r>
              <a:rPr lang="ru-RU" sz="4000" dirty="0"/>
              <a:t> </a:t>
            </a:r>
            <a:r>
              <a:rPr lang="ru-RU" sz="4000" dirty="0" err="1"/>
              <a:t>градска</a:t>
            </a:r>
            <a:r>
              <a:rPr lang="ru-RU" sz="4000" dirty="0"/>
              <a:t> организация на </a:t>
            </a:r>
            <a:r>
              <a:rPr lang="ru-RU" sz="4000" dirty="0" err="1"/>
              <a:t>Съюза</a:t>
            </a:r>
            <a:r>
              <a:rPr lang="ru-RU" sz="4000" dirty="0"/>
              <a:t> на </a:t>
            </a:r>
            <a:r>
              <a:rPr lang="ru-RU" sz="4000" dirty="0" err="1"/>
              <a:t>образованието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0" y="4158307"/>
            <a:ext cx="4176464" cy="31617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Гужевкин К.С. – </a:t>
            </a:r>
            <a:r>
              <a:rPr lang="ru-RU" dirty="0" err="1"/>
              <a:t>Заместник-председател</a:t>
            </a:r>
            <a:r>
              <a:rPr lang="ru-RU" dirty="0"/>
              <a:t> на МГО </a:t>
            </a:r>
            <a:r>
              <a:rPr lang="ru-RU" dirty="0" err="1"/>
              <a:t>Съюз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0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313991"/>
            <a:ext cx="3528392" cy="360040"/>
          </a:xfrm>
        </p:spPr>
        <p:txBody>
          <a:bodyPr>
            <a:noAutofit/>
          </a:bodyPr>
          <a:lstStyle/>
          <a:p>
            <a:pPr algn="r"/>
            <a:r>
              <a:rPr lang="ru-RU" sz="1800" b="1" dirty="0" err="1">
                <a:solidFill>
                  <a:srgbClr val="008000"/>
                </a:solidFill>
              </a:rPr>
              <a:t>Брой</a:t>
            </a:r>
            <a:r>
              <a:rPr lang="ru-RU" sz="1800" b="1" dirty="0">
                <a:solidFill>
                  <a:srgbClr val="008000"/>
                </a:solidFill>
              </a:rPr>
              <a:t> </a:t>
            </a:r>
            <a:r>
              <a:rPr lang="ru-RU" sz="1800" b="1" dirty="0" err="1">
                <a:solidFill>
                  <a:srgbClr val="008000"/>
                </a:solidFill>
              </a:rPr>
              <a:t>ваучери</a:t>
            </a:r>
            <a:r>
              <a:rPr lang="ru-RU" sz="1800" b="1" dirty="0">
                <a:solidFill>
                  <a:srgbClr val="008000"/>
                </a:solidFill>
              </a:rPr>
              <a:t> за </a:t>
            </a:r>
            <a:r>
              <a:rPr lang="ru-RU" sz="1800" b="1" dirty="0" err="1">
                <a:solidFill>
                  <a:srgbClr val="008000"/>
                </a:solidFill>
              </a:rPr>
              <a:t>членове</a:t>
            </a:r>
            <a:endParaRPr lang="ru-RU" sz="1800" b="1" dirty="0">
              <a:solidFill>
                <a:srgbClr val="008000"/>
              </a:solidFill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380655"/>
              </p:ext>
            </p:extLst>
          </p:nvPr>
        </p:nvGraphicFramePr>
        <p:xfrm>
          <a:off x="4355976" y="1638027"/>
          <a:ext cx="4536504" cy="324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46" name="Picture 2" descr="http://sibzdorov.ru/UploadImages/pobed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6" y="1494011"/>
            <a:ext cx="3931957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6" y="557907"/>
            <a:ext cx="756084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800" b="1" dirty="0"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701923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</a:rPr>
              <a:t>Отопление </a:t>
            </a:r>
            <a:r>
              <a:rPr lang="ru-RU" sz="2800" b="1" dirty="0" err="1">
                <a:latin typeface="+mj-lt"/>
              </a:rPr>
              <a:t>почивка</a:t>
            </a:r>
            <a:r>
              <a:rPr lang="ru-RU" sz="2800" b="1" dirty="0">
                <a:latin typeface="+mj-lt"/>
              </a:rPr>
              <a:t> на </a:t>
            </a:r>
            <a:r>
              <a:rPr lang="ru-RU" sz="2800" b="1" dirty="0" err="1">
                <a:latin typeface="+mj-lt"/>
              </a:rPr>
              <a:t>членовете</a:t>
            </a:r>
            <a:r>
              <a:rPr lang="ru-RU" sz="2800" b="1" dirty="0">
                <a:latin typeface="+mj-lt"/>
              </a:rPr>
              <a:t> на </a:t>
            </a:r>
            <a:r>
              <a:rPr lang="ru-RU" sz="2800" b="1" dirty="0" err="1">
                <a:latin typeface="+mj-lt"/>
              </a:rPr>
              <a:t>съюза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2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57907"/>
            <a:ext cx="9252520" cy="792088"/>
          </a:xfrm>
        </p:spPr>
        <p:txBody>
          <a:bodyPr>
            <a:noAutofit/>
          </a:bodyPr>
          <a:lstStyle/>
          <a:p>
            <a:r>
              <a:rPr lang="ru-RU" sz="2800" b="1" dirty="0" err="1"/>
              <a:t>Сумата</a:t>
            </a:r>
            <a:r>
              <a:rPr lang="ru-RU" sz="2800" b="1" dirty="0"/>
              <a:t> на </a:t>
            </a:r>
            <a:r>
              <a:rPr lang="ru-RU" sz="2800" b="1" dirty="0" err="1"/>
              <a:t>субсидиите</a:t>
            </a:r>
            <a:r>
              <a:rPr lang="ru-RU" sz="2800" b="1" dirty="0"/>
              <a:t>, </a:t>
            </a:r>
            <a:r>
              <a:rPr lang="ru-RU" sz="2800" b="1" dirty="0" err="1"/>
              <a:t>издадена</a:t>
            </a:r>
            <a:r>
              <a:rPr lang="ru-RU" sz="2800" b="1" dirty="0"/>
              <a:t> от </a:t>
            </a:r>
            <a:r>
              <a:rPr lang="ru-RU" sz="2800" b="1" dirty="0" err="1"/>
              <a:t>членовете</a:t>
            </a:r>
            <a:r>
              <a:rPr lang="ru-RU" sz="2800" b="1" dirty="0"/>
              <a:t> на </a:t>
            </a:r>
            <a:r>
              <a:rPr lang="ru-RU" sz="2800" b="1" dirty="0" err="1" smtClean="0"/>
              <a:t>съюза</a:t>
            </a:r>
            <a:r>
              <a:rPr lang="ru-RU" sz="2800" b="1" dirty="0" smtClean="0">
                <a:cs typeface="Arial" pitchFamily="34" charset="0"/>
              </a:rPr>
              <a:t/>
            </a:r>
            <a:br>
              <a:rPr lang="ru-RU" sz="2800" b="1" dirty="0" smtClean="0">
                <a:cs typeface="Arial" pitchFamily="34" charset="0"/>
              </a:rPr>
            </a:br>
            <a:r>
              <a:rPr lang="ru-RU" sz="1600" b="1" dirty="0" smtClean="0">
                <a:cs typeface="Arial" pitchFamily="34" charset="0"/>
              </a:rPr>
              <a:t>(</a:t>
            </a:r>
            <a:r>
              <a:rPr lang="ru-RU" sz="1600" b="1" dirty="0" smtClean="0"/>
              <a:t>МГО </a:t>
            </a:r>
            <a:r>
              <a:rPr lang="ru-RU" sz="1600" b="1" dirty="0" err="1"/>
              <a:t>Съюз</a:t>
            </a:r>
            <a:r>
              <a:rPr lang="ru-RU" sz="1600" b="1" dirty="0"/>
              <a:t> </a:t>
            </a:r>
            <a:r>
              <a:rPr lang="ru-RU" sz="1600" b="1" dirty="0" err="1"/>
              <a:t>през</a:t>
            </a:r>
            <a:r>
              <a:rPr lang="ru-RU" sz="1600" b="1" dirty="0"/>
              <a:t> 2014, 2015 </a:t>
            </a:r>
            <a:r>
              <a:rPr lang="ru-RU" sz="1600" b="1" dirty="0" smtClean="0"/>
              <a:t>г</a:t>
            </a:r>
            <a:r>
              <a:rPr lang="ru-RU" sz="1600" b="1" dirty="0"/>
              <a:t>г</a:t>
            </a:r>
            <a:r>
              <a:rPr lang="ru-RU" sz="1600" b="1" dirty="0" smtClean="0"/>
              <a:t>. </a:t>
            </a:r>
            <a:r>
              <a:rPr lang="ru-RU" sz="1600" b="1" dirty="0"/>
              <a:t>се е увеличил дотацию </a:t>
            </a:r>
            <a:r>
              <a:rPr lang="ru-RU" sz="1600" b="1" dirty="0" err="1"/>
              <a:t>във</a:t>
            </a:r>
            <a:r>
              <a:rPr lang="ru-RU" sz="1600" b="1" dirty="0"/>
              <a:t> </a:t>
            </a:r>
            <a:r>
              <a:rPr lang="ru-RU" sz="1600" b="1" dirty="0" err="1"/>
              <a:t>връзка</a:t>
            </a:r>
            <a:r>
              <a:rPr lang="ru-RU" sz="1600" b="1" dirty="0"/>
              <a:t> с </a:t>
            </a:r>
            <a:r>
              <a:rPr lang="ru-RU" sz="1600" b="1" dirty="0" err="1"/>
              <a:t>покачващите</a:t>
            </a:r>
            <a:r>
              <a:rPr lang="ru-RU" sz="1600" b="1" dirty="0"/>
              <a:t> се цени на </a:t>
            </a:r>
            <a:r>
              <a:rPr lang="ru-RU" sz="1600" b="1" dirty="0" err="1" smtClean="0"/>
              <a:t>екскурзии</a:t>
            </a:r>
            <a:r>
              <a:rPr lang="ru-RU" sz="1600" b="1" dirty="0" smtClean="0">
                <a:cs typeface="Arial" pitchFamily="34" charset="0"/>
              </a:rPr>
              <a:t>)</a:t>
            </a:r>
            <a:endParaRPr lang="ru-RU" sz="1600" b="1" dirty="0"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323735"/>
              </p:ext>
            </p:extLst>
          </p:nvPr>
        </p:nvGraphicFramePr>
        <p:xfrm>
          <a:off x="179512" y="1494011"/>
          <a:ext cx="417646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170" name="Picture 2" descr="http://www.roza-v.ru/upload/iblock/9c2/9c2649dd3e4863109e30109ddfa5dec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2" y="1638027"/>
            <a:ext cx="4317655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9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9915"/>
            <a:ext cx="7848872" cy="432048"/>
          </a:xfrm>
        </p:spPr>
        <p:txBody>
          <a:bodyPr>
            <a:noAutofit/>
          </a:bodyPr>
          <a:lstStyle/>
          <a:p>
            <a:r>
              <a:rPr lang="ru-RU" sz="2400" b="1" dirty="0" err="1"/>
              <a:t>Брой</a:t>
            </a:r>
            <a:r>
              <a:rPr lang="ru-RU" sz="2400" b="1" dirty="0"/>
              <a:t> </a:t>
            </a:r>
            <a:r>
              <a:rPr lang="ru-RU" sz="2400" b="1" dirty="0" err="1"/>
              <a:t>пакети</a:t>
            </a:r>
            <a:r>
              <a:rPr lang="ru-RU" sz="2400" b="1" dirty="0"/>
              <a:t> на </a:t>
            </a:r>
            <a:r>
              <a:rPr lang="ru-RU" sz="2400" b="1" dirty="0" err="1"/>
              <a:t>дестинации</a:t>
            </a:r>
            <a:endParaRPr lang="ru-RU" sz="2400" b="1" dirty="0"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348721"/>
              </p:ext>
            </p:extLst>
          </p:nvPr>
        </p:nvGraphicFramePr>
        <p:xfrm>
          <a:off x="107506" y="1206500"/>
          <a:ext cx="8928991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13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9915"/>
            <a:ext cx="8280920" cy="1080120"/>
          </a:xfrm>
        </p:spPr>
        <p:txBody>
          <a:bodyPr>
            <a:noAutofit/>
          </a:bodyPr>
          <a:lstStyle/>
          <a:p>
            <a:r>
              <a:rPr lang="ru-RU" sz="2800" b="1" dirty="0" err="1"/>
              <a:t>Брой</a:t>
            </a:r>
            <a:r>
              <a:rPr lang="ru-RU" sz="2800" b="1" dirty="0"/>
              <a:t> отдохнувших на </a:t>
            </a:r>
            <a:r>
              <a:rPr lang="ru-RU" sz="2800" b="1" dirty="0" err="1"/>
              <a:t>членовете</a:t>
            </a:r>
            <a:r>
              <a:rPr lang="ru-RU" sz="2800" b="1" dirty="0"/>
              <a:t> на </a:t>
            </a:r>
            <a:r>
              <a:rPr lang="ru-RU" sz="2800" b="1" dirty="0" err="1"/>
              <a:t>съюза</a:t>
            </a:r>
            <a:r>
              <a:rPr lang="ru-RU" sz="2800" b="1" dirty="0"/>
              <a:t> и </a:t>
            </a:r>
            <a:r>
              <a:rPr lang="ru-RU" sz="2800" b="1" dirty="0" err="1"/>
              <a:t>членовете</a:t>
            </a:r>
            <a:r>
              <a:rPr lang="ru-RU" sz="2800" b="1" dirty="0"/>
              <a:t> на </a:t>
            </a:r>
            <a:r>
              <a:rPr lang="ru-RU" sz="2800" b="1" dirty="0" err="1"/>
              <a:t>техните</a:t>
            </a:r>
            <a:r>
              <a:rPr lang="ru-RU" sz="2800" b="1" dirty="0"/>
              <a:t> семейства в </a:t>
            </a:r>
            <a:r>
              <a:rPr lang="ru-RU" sz="2800" b="1" dirty="0" err="1"/>
              <a:t>България</a:t>
            </a:r>
            <a:r>
              <a:rPr lang="ru-RU" sz="2800" b="1" dirty="0" smtClean="0">
                <a:cs typeface="Arial" pitchFamily="34" charset="0"/>
              </a:rPr>
              <a:t/>
            </a:r>
            <a:br>
              <a:rPr lang="ru-RU" sz="2800" b="1" dirty="0" smtClean="0">
                <a:cs typeface="Arial" pitchFamily="34" charset="0"/>
              </a:rPr>
            </a:br>
            <a:r>
              <a:rPr lang="ru-RU" sz="2000" b="1" dirty="0"/>
              <a:t>(Само в 2010-2014 г. е </a:t>
            </a:r>
            <a:r>
              <a:rPr lang="ru-RU" sz="2000" b="1" dirty="0" err="1"/>
              <a:t>предоставена</a:t>
            </a:r>
            <a:r>
              <a:rPr lang="ru-RU" sz="2000" b="1" dirty="0"/>
              <a:t> 1500 </a:t>
            </a:r>
            <a:r>
              <a:rPr lang="ru-RU" sz="2000" b="1" dirty="0" err="1"/>
              <a:t>туристически</a:t>
            </a:r>
            <a:r>
              <a:rPr lang="ru-RU" sz="2000" b="1" dirty="0"/>
              <a:t> </a:t>
            </a:r>
            <a:r>
              <a:rPr lang="ru-RU" sz="2000" b="1" dirty="0" err="1" smtClean="0"/>
              <a:t>пакети</a:t>
            </a:r>
            <a:r>
              <a:rPr lang="ru-RU" sz="2000" b="1" dirty="0" smtClean="0"/>
              <a:t>)</a:t>
            </a:r>
            <a:endParaRPr lang="ru-RU" sz="2000" b="1" dirty="0"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000978"/>
              </p:ext>
            </p:extLst>
          </p:nvPr>
        </p:nvGraphicFramePr>
        <p:xfrm>
          <a:off x="107504" y="2070075"/>
          <a:ext cx="482453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196" name="Picture 4" descr="Фото отеля Поморие 3*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98068"/>
            <a:ext cx="3306874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46" y="845939"/>
            <a:ext cx="9324528" cy="864096"/>
          </a:xfrm>
        </p:spPr>
        <p:txBody>
          <a:bodyPr>
            <a:noAutofit/>
          </a:bodyPr>
          <a:lstStyle/>
          <a:p>
            <a:r>
              <a:rPr lang="ru-RU" sz="2800" b="1" dirty="0" err="1"/>
              <a:t>Почивка</a:t>
            </a:r>
            <a:r>
              <a:rPr lang="ru-RU" sz="2800" b="1" dirty="0"/>
              <a:t> на </a:t>
            </a:r>
            <a:r>
              <a:rPr lang="ru-RU" sz="2800" b="1" dirty="0" err="1"/>
              <a:t>учениците</a:t>
            </a:r>
            <a:r>
              <a:rPr lang="ru-RU" sz="2800" b="1" dirty="0"/>
              <a:t> в </a:t>
            </a:r>
            <a:r>
              <a:rPr lang="ru-RU" sz="2800" b="1" dirty="0" err="1"/>
              <a:t>спортно</a:t>
            </a:r>
            <a:r>
              <a:rPr lang="ru-RU" sz="2800" b="1" dirty="0"/>
              <a:t> - </a:t>
            </a:r>
            <a:r>
              <a:rPr lang="ru-RU" sz="2800" b="1" dirty="0" err="1"/>
              <a:t>оздравителни</a:t>
            </a:r>
            <a:r>
              <a:rPr lang="ru-RU" sz="2800" b="1" dirty="0"/>
              <a:t> лагери (Само </a:t>
            </a:r>
            <a:r>
              <a:rPr lang="ru-RU" sz="2800" b="1" dirty="0" smtClean="0"/>
              <a:t> </a:t>
            </a:r>
            <a:r>
              <a:rPr lang="ru-RU" sz="2800" b="1" dirty="0" err="1"/>
              <a:t>предоставена</a:t>
            </a:r>
            <a:r>
              <a:rPr lang="ru-RU" sz="2800" b="1" dirty="0"/>
              <a:t> 3366 </a:t>
            </a:r>
            <a:r>
              <a:rPr lang="ru-RU" sz="2800" b="1" dirty="0" err="1"/>
              <a:t>ваучери</a:t>
            </a:r>
            <a:r>
              <a:rPr lang="ru-RU" sz="2800" b="1" dirty="0"/>
              <a:t>)</a:t>
            </a:r>
            <a:r>
              <a:rPr lang="ru-RU" sz="2800" b="1" dirty="0" smtClean="0">
                <a:cs typeface="Arial" pitchFamily="34" charset="0"/>
              </a:rPr>
              <a:t/>
            </a:r>
            <a:br>
              <a:rPr lang="ru-RU" sz="2800" b="1" dirty="0" smtClean="0">
                <a:cs typeface="Arial" pitchFamily="34" charset="0"/>
              </a:rPr>
            </a:br>
            <a:endParaRPr lang="ru-RU" sz="2800" b="1" dirty="0"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813275"/>
              </p:ext>
            </p:extLst>
          </p:nvPr>
        </p:nvGraphicFramePr>
        <p:xfrm>
          <a:off x="4355976" y="1782043"/>
          <a:ext cx="482089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\\Wdsentinel\пользователи\Баринова М.Ю\от Секретова С.В\DSC_04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7" y="1854051"/>
            <a:ext cx="4482807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1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9915"/>
            <a:ext cx="8712968" cy="1008112"/>
          </a:xfrm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rgbClr val="333333"/>
                </a:solidFill>
              </a:rPr>
              <a:t>Екскурзии</a:t>
            </a:r>
            <a:r>
              <a:rPr lang="ru-RU" sz="2400" b="1" dirty="0">
                <a:solidFill>
                  <a:srgbClr val="333333"/>
                </a:solidFill>
              </a:rPr>
              <a:t> за </a:t>
            </a:r>
            <a:r>
              <a:rPr lang="ru-RU" sz="2400" b="1" dirty="0" err="1">
                <a:solidFill>
                  <a:srgbClr val="333333"/>
                </a:solidFill>
              </a:rPr>
              <a:t>децата</a:t>
            </a:r>
            <a:r>
              <a:rPr lang="ru-RU" sz="2400" b="1" dirty="0">
                <a:solidFill>
                  <a:srgbClr val="333333"/>
                </a:solidFill>
              </a:rPr>
              <a:t> на </a:t>
            </a:r>
            <a:r>
              <a:rPr lang="ru-RU" sz="2400" b="1" dirty="0" err="1">
                <a:solidFill>
                  <a:srgbClr val="333333"/>
                </a:solidFill>
              </a:rPr>
              <a:t>членовете</a:t>
            </a:r>
            <a:r>
              <a:rPr lang="ru-RU" sz="2400" b="1" dirty="0">
                <a:solidFill>
                  <a:srgbClr val="333333"/>
                </a:solidFill>
              </a:rPr>
              <a:t> на </a:t>
            </a:r>
            <a:r>
              <a:rPr lang="ru-RU" sz="2400" b="1" dirty="0" err="1">
                <a:solidFill>
                  <a:srgbClr val="333333"/>
                </a:solidFill>
              </a:rPr>
              <a:t>съюза</a:t>
            </a:r>
            <a:r>
              <a:rPr lang="ru-RU" sz="2400" b="1" dirty="0">
                <a:solidFill>
                  <a:srgbClr val="333333"/>
                </a:solidFill>
              </a:rPr>
              <a:t> (Само </a:t>
            </a:r>
            <a:r>
              <a:rPr lang="ru-RU" sz="2400" b="1" dirty="0" smtClean="0">
                <a:solidFill>
                  <a:srgbClr val="333333"/>
                </a:solidFill>
              </a:rPr>
              <a:t>29 </a:t>
            </a:r>
            <a:r>
              <a:rPr lang="ru-RU" sz="2400" b="1" dirty="0">
                <a:solidFill>
                  <a:srgbClr val="333333"/>
                </a:solidFill>
              </a:rPr>
              <a:t>622 </a:t>
            </a:r>
            <a:r>
              <a:rPr lang="ru-RU" sz="2400" b="1" dirty="0" err="1">
                <a:solidFill>
                  <a:srgbClr val="333333"/>
                </a:solidFill>
              </a:rPr>
              <a:t>екскурзии</a:t>
            </a:r>
            <a:r>
              <a:rPr lang="ru-RU" sz="2400" b="1" dirty="0">
                <a:solidFill>
                  <a:srgbClr val="333333"/>
                </a:solidFill>
              </a:rPr>
              <a:t>, от </a:t>
            </a:r>
            <a:r>
              <a:rPr lang="ru-RU" sz="2400" b="1" dirty="0" err="1">
                <a:solidFill>
                  <a:srgbClr val="333333"/>
                </a:solidFill>
              </a:rPr>
              <a:t>тях</a:t>
            </a:r>
            <a:r>
              <a:rPr lang="ru-RU" sz="2400" b="1" dirty="0">
                <a:solidFill>
                  <a:srgbClr val="333333"/>
                </a:solidFill>
              </a:rPr>
              <a:t>: 4 144 – на </a:t>
            </a:r>
            <a:r>
              <a:rPr lang="ru-RU" sz="2400" b="1" dirty="0" err="1">
                <a:solidFill>
                  <a:srgbClr val="333333"/>
                </a:solidFill>
              </a:rPr>
              <a:t>Черноморското</a:t>
            </a:r>
            <a:r>
              <a:rPr lang="ru-RU" sz="2400" b="1" dirty="0">
                <a:solidFill>
                  <a:srgbClr val="333333"/>
                </a:solidFill>
              </a:rPr>
              <a:t> </a:t>
            </a:r>
            <a:r>
              <a:rPr lang="ru-RU" sz="2400" b="1" dirty="0" err="1">
                <a:solidFill>
                  <a:srgbClr val="333333"/>
                </a:solidFill>
              </a:rPr>
              <a:t>крайбрежие</a:t>
            </a:r>
            <a:r>
              <a:rPr lang="ru-RU" sz="2400" b="1" dirty="0">
                <a:solidFill>
                  <a:srgbClr val="333333"/>
                </a:solidFill>
              </a:rPr>
              <a:t>, 25 478 – в Подмосковные лагери)</a:t>
            </a:r>
            <a:endParaRPr lang="ru-RU" sz="2400" b="1" dirty="0"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847263"/>
              </p:ext>
            </p:extLst>
          </p:nvPr>
        </p:nvGraphicFramePr>
        <p:xfrm>
          <a:off x="4139952" y="1998067"/>
          <a:ext cx="5184576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 descr="http://ufa.bezformata.ru/content/image133175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4051"/>
            <a:ext cx="3984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976071"/>
              </p:ext>
            </p:extLst>
          </p:nvPr>
        </p:nvGraphicFramePr>
        <p:xfrm>
          <a:off x="4317739" y="845939"/>
          <a:ext cx="463356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7987"/>
            <a:ext cx="421023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1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771800" y="520919"/>
            <a:ext cx="7092280" cy="560687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+mj-lt"/>
              </a:rPr>
              <a:t>Творчески </a:t>
            </a:r>
            <a:r>
              <a:rPr lang="ru-RU" sz="3200" b="1" dirty="0" err="1">
                <a:latin typeface="+mj-lt"/>
              </a:rPr>
              <a:t>конкурси</a:t>
            </a:r>
            <a:r>
              <a:rPr lang="ru-RU" sz="3200" b="1" dirty="0">
                <a:latin typeface="+mj-lt"/>
              </a:rPr>
              <a:t> и фестивали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396665"/>
              </p:ext>
            </p:extLst>
          </p:nvPr>
        </p:nvGraphicFramePr>
        <p:xfrm>
          <a:off x="2663280" y="1205979"/>
          <a:ext cx="6480720" cy="365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1606"/>
            <a:ext cx="278404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0005"/>
            <a:ext cx="2736304" cy="19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551" y="629915"/>
            <a:ext cx="8136904" cy="1041269"/>
          </a:xfrm>
        </p:spPr>
        <p:txBody>
          <a:bodyPr>
            <a:noAutofit/>
          </a:bodyPr>
          <a:lstStyle/>
          <a:p>
            <a:r>
              <a:rPr lang="ru-RU" sz="2800" b="1" dirty="0"/>
              <a:t>Конкурс "Москва </a:t>
            </a:r>
            <a:r>
              <a:rPr lang="ru-RU" sz="2800" b="1" dirty="0" err="1"/>
              <a:t>майстор</a:t>
            </a:r>
            <a:r>
              <a:rPr lang="ru-RU" sz="2800" b="1" dirty="0"/>
              <a:t>" на </a:t>
            </a:r>
            <a:r>
              <a:rPr lang="ru-RU" sz="2800" b="1" dirty="0" err="1"/>
              <a:t>длъжност</a:t>
            </a:r>
            <a:r>
              <a:rPr lang="ru-RU" sz="2800" b="1" dirty="0"/>
              <a:t> "</a:t>
            </a:r>
            <a:r>
              <a:rPr lang="ru-RU" sz="2800" b="1" dirty="0" err="1"/>
              <a:t>Възпитател</a:t>
            </a:r>
            <a:r>
              <a:rPr lang="ru-RU" sz="2800" b="1" dirty="0"/>
              <a:t>" ( </a:t>
            </a:r>
            <a:r>
              <a:rPr lang="ru-RU" sz="2800" b="1" dirty="0" err="1"/>
              <a:t>през</a:t>
            </a:r>
            <a:r>
              <a:rPr lang="ru-RU" sz="2800" b="1" dirty="0"/>
              <a:t> 2015 г. – 119 потребители)</a:t>
            </a:r>
            <a:r>
              <a:rPr lang="ru-RU" sz="2800" b="1" dirty="0" smtClean="0">
                <a:cs typeface="Arial" pitchFamily="34" charset="0"/>
              </a:rPr>
              <a:t>  </a:t>
            </a:r>
            <a:endParaRPr lang="ru-RU" sz="2800" b="1" dirty="0">
              <a:cs typeface="Arial" pitchFamily="34" charset="0"/>
            </a:endParaRPr>
          </a:p>
        </p:txBody>
      </p:sp>
      <p:pic>
        <p:nvPicPr>
          <p:cNvPr id="3074" name="Picture 2" descr="\\Wdsentinel\пользователи\Дубровин О.В\от Бариновой М.Ю\Материал для ролика Воспитатель\фото начало перелистываение\Анань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80978" y="1565332"/>
            <a:ext cx="12489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Wdsentinel\пользователи\Дубровин О.В\от Бариновой М.Ю\Материал для ролика Воспитатель\фото начало перелистываение\Баришовец Екатерина Михайловн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41" y="-4760913"/>
            <a:ext cx="1104115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Wdsentinel\пользователи\Дубровин О.В\от Бариновой М.Ю\Материал для ролика Воспитатель\фото начало перелистываение\Руднева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87" y="2422020"/>
            <a:ext cx="184431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Wdsentinel\пользователи\Дубровин О.В\от Бариновой М.Ю\Материал для ролика Воспитатель\фото начало перелистываение\2 место  Колесов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1579656" y="2135305"/>
            <a:ext cx="18197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Wdsentinel\пользователи\Дубровин О.В\от Бариновой М.Ю\Материал для ролика Воспитатель\фото начало перелистываение\Османов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0000">
            <a:off x="868724" y="3001995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Wdsentinel\пользователи\Дубровин О.В\от Бариновой М.Ю\Материал для ролика Воспитатель\фото начало перелистываение\Бердандская точн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000">
            <a:off x="7293321" y="1677937"/>
            <a:ext cx="12001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Wdsentinel\пользователи\Дубровин О.В\от Бариновой М.Ю\Материал для ролика Воспитатель\фото начало перелистываение\3 место Аники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000">
            <a:off x="5595985" y="2116543"/>
            <a:ext cx="10120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\\Wdsentinel\пользователи\Дубровин О.В\от Бариновой М.Ю\Материал для ролика Воспитатель\фото начало перелистываение\Лондаридз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000">
            <a:off x="6487020" y="3001995"/>
            <a:ext cx="121953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-36512" y="557907"/>
            <a:ext cx="9433048" cy="9361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j-lt"/>
              </a:rPr>
              <a:t>Творчески конкурс "Педагогически старт". 159 </a:t>
            </a:r>
            <a:r>
              <a:rPr lang="ru-RU" sz="2400" b="1" dirty="0" err="1">
                <a:latin typeface="+mj-lt"/>
              </a:rPr>
              <a:t>есета</a:t>
            </a:r>
            <a:r>
              <a:rPr lang="ru-RU" sz="2400" b="1" dirty="0">
                <a:latin typeface="+mj-lt"/>
              </a:rPr>
              <a:t>, </a:t>
            </a:r>
            <a:r>
              <a:rPr lang="ru-RU" sz="2400" b="1" dirty="0" err="1">
                <a:latin typeface="+mj-lt"/>
              </a:rPr>
              <a:t>статии</a:t>
            </a:r>
            <a:r>
              <a:rPr lang="ru-RU" sz="2400" b="1" dirty="0">
                <a:latin typeface="+mj-lt"/>
              </a:rPr>
              <a:t> и </a:t>
            </a:r>
            <a:r>
              <a:rPr lang="ru-RU" sz="2400" b="1" dirty="0" err="1">
                <a:latin typeface="+mj-lt"/>
              </a:rPr>
              <a:t>есета</a:t>
            </a:r>
            <a:r>
              <a:rPr lang="ru-RU" sz="2400" b="1" dirty="0">
                <a:latin typeface="+mj-lt"/>
              </a:rPr>
              <a:t> на тема 2015 г. "Мои </a:t>
            </a:r>
            <a:r>
              <a:rPr lang="ru-RU" sz="2400" b="1" dirty="0" err="1">
                <a:latin typeface="+mj-lt"/>
              </a:rPr>
              <a:t>ученици</a:t>
            </a:r>
            <a:r>
              <a:rPr lang="ru-RU" sz="2400" b="1" dirty="0">
                <a:latin typeface="+mj-lt"/>
              </a:rPr>
              <a:t> – </a:t>
            </a:r>
            <a:r>
              <a:rPr lang="ru-RU" sz="2400" b="1" dirty="0" err="1">
                <a:latin typeface="+mj-lt"/>
              </a:rPr>
              <a:t>моите</a:t>
            </a:r>
            <a:r>
              <a:rPr lang="ru-RU" sz="2400" b="1" dirty="0">
                <a:latin typeface="+mj-lt"/>
              </a:rPr>
              <a:t> учители".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22003"/>
            <a:ext cx="7704038" cy="34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1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367126"/>
              </p:ext>
            </p:extLst>
          </p:nvPr>
        </p:nvGraphicFramePr>
        <p:xfrm>
          <a:off x="1403648" y="1566019"/>
          <a:ext cx="6336704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837" y="629915"/>
            <a:ext cx="9036496" cy="1008112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rgbClr val="333333"/>
                </a:solidFill>
              </a:rPr>
              <a:t>Състава</a:t>
            </a:r>
            <a:r>
              <a:rPr lang="ru-RU" sz="2800" b="1" dirty="0">
                <a:solidFill>
                  <a:srgbClr val="333333"/>
                </a:solidFill>
              </a:rPr>
              <a:t> на </a:t>
            </a:r>
            <a:r>
              <a:rPr lang="ru-RU" sz="2800" b="1" dirty="0" err="1">
                <a:solidFill>
                  <a:srgbClr val="333333"/>
                </a:solidFill>
              </a:rPr>
              <a:t>Московската</a:t>
            </a:r>
            <a:r>
              <a:rPr lang="ru-RU" sz="2800" b="1" dirty="0">
                <a:solidFill>
                  <a:srgbClr val="333333"/>
                </a:solidFill>
              </a:rPr>
              <a:t> </a:t>
            </a:r>
            <a:r>
              <a:rPr lang="ru-RU" sz="2800" b="1" dirty="0" err="1">
                <a:solidFill>
                  <a:srgbClr val="333333"/>
                </a:solidFill>
              </a:rPr>
              <a:t>градска</a:t>
            </a:r>
            <a:r>
              <a:rPr lang="ru-RU" sz="2800" b="1" dirty="0">
                <a:solidFill>
                  <a:srgbClr val="333333"/>
                </a:solidFill>
              </a:rPr>
              <a:t> организация на </a:t>
            </a:r>
            <a:r>
              <a:rPr lang="ru-RU" sz="2800" b="1" dirty="0" err="1" smtClean="0">
                <a:solidFill>
                  <a:srgbClr val="333333"/>
                </a:solidFill>
              </a:rPr>
              <a:t>съюза</a:t>
            </a:r>
            <a:r>
              <a:rPr lang="ru-RU" sz="2800" b="1" dirty="0" smtClean="0">
                <a:solidFill>
                  <a:srgbClr val="333333"/>
                </a:solidFill>
              </a:rPr>
              <a:t> </a:t>
            </a:r>
            <a:r>
              <a:rPr lang="ru-RU" sz="2200" b="1" dirty="0" smtClean="0"/>
              <a:t>01.01.2015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700" b="1" dirty="0" smtClean="0"/>
              <a:t>(</a:t>
            </a:r>
            <a:r>
              <a:rPr lang="ru-RU" sz="2400" b="1" dirty="0" err="1"/>
              <a:t>общият</a:t>
            </a:r>
            <a:r>
              <a:rPr lang="ru-RU" sz="2400" b="1" dirty="0"/>
              <a:t> </a:t>
            </a:r>
            <a:r>
              <a:rPr lang="ru-RU" sz="2400" b="1" dirty="0" err="1"/>
              <a:t>брой</a:t>
            </a:r>
            <a:r>
              <a:rPr lang="ru-RU" sz="2400" b="1" dirty="0"/>
              <a:t> на </a:t>
            </a:r>
            <a:r>
              <a:rPr lang="ru-RU" sz="2400" b="1" dirty="0" err="1"/>
              <a:t>членовете</a:t>
            </a:r>
            <a:r>
              <a:rPr lang="ru-RU" sz="2400" b="1" dirty="0"/>
              <a:t> на </a:t>
            </a:r>
            <a:r>
              <a:rPr lang="ru-RU" sz="2400" b="1" dirty="0" smtClean="0"/>
              <a:t>съюза</a:t>
            </a:r>
            <a:r>
              <a:rPr lang="ru-RU" sz="2700" b="1" dirty="0" smtClean="0"/>
              <a:t>-312276)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29180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25825072"/>
              </p:ext>
            </p:extLst>
          </p:nvPr>
        </p:nvGraphicFramePr>
        <p:xfrm>
          <a:off x="3419872" y="917947"/>
          <a:ext cx="54864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1964"/>
            <a:ext cx="307204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6002" r="20495" b="24666"/>
          <a:stretch/>
        </p:blipFill>
        <p:spPr bwMode="auto">
          <a:xfrm>
            <a:off x="107504" y="3006179"/>
            <a:ext cx="3072044" cy="153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4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547664" y="701923"/>
            <a:ext cx="7128792" cy="63269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ru-RU" sz="2400" b="1" dirty="0" err="1">
                <a:latin typeface="+mj-lt"/>
              </a:rPr>
              <a:t>Танцов</a:t>
            </a:r>
            <a:r>
              <a:rPr lang="ru-RU" sz="2400" b="1" dirty="0">
                <a:latin typeface="+mj-lt"/>
              </a:rPr>
              <a:t> конкурс "Учительская Салса-2015 г."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9995"/>
            <a:ext cx="6263878" cy="35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3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-15248" y="629915"/>
            <a:ext cx="9267768" cy="6480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+mj-lt"/>
              </a:rPr>
              <a:t>Конкурс на декоративно-</a:t>
            </a:r>
            <a:r>
              <a:rPr lang="ru-RU" sz="1800" b="1" dirty="0" err="1">
                <a:latin typeface="+mj-lt"/>
              </a:rPr>
              <a:t>приложното</a:t>
            </a:r>
            <a:r>
              <a:rPr lang="ru-RU" sz="1800" b="1" dirty="0">
                <a:latin typeface="+mj-lt"/>
              </a:rPr>
              <a:t> творчество на </a:t>
            </a:r>
            <a:r>
              <a:rPr lang="ru-RU" sz="1800" b="1" dirty="0" err="1">
                <a:latin typeface="+mj-lt"/>
              </a:rPr>
              <a:t>преподавателите</a:t>
            </a:r>
            <a:r>
              <a:rPr lang="ru-RU" sz="1800" b="1" dirty="0">
                <a:latin typeface="+mj-lt"/>
              </a:rPr>
              <a:t> "</a:t>
            </a:r>
            <a:r>
              <a:rPr lang="ru-RU" sz="1800" b="1" dirty="0" err="1">
                <a:latin typeface="+mj-lt"/>
              </a:rPr>
              <a:t>Дъга</a:t>
            </a:r>
            <a:r>
              <a:rPr lang="ru-RU" sz="1800" b="1" dirty="0">
                <a:latin typeface="+mj-lt"/>
              </a:rPr>
              <a:t>" </a:t>
            </a:r>
            <a:br>
              <a:rPr lang="ru-RU" sz="1800" b="1" dirty="0">
                <a:latin typeface="+mj-lt"/>
              </a:rPr>
            </a:br>
            <a:r>
              <a:rPr lang="ru-RU" sz="1800" b="1" dirty="0">
                <a:latin typeface="+mj-lt"/>
              </a:rPr>
              <a:t>(</a:t>
            </a:r>
            <a:r>
              <a:rPr lang="ru-RU" sz="1800" b="1" dirty="0" err="1">
                <a:latin typeface="+mj-lt"/>
              </a:rPr>
              <a:t>взеха</a:t>
            </a:r>
            <a:r>
              <a:rPr lang="ru-RU" sz="1800" b="1" dirty="0">
                <a:latin typeface="+mj-lt"/>
              </a:rPr>
              <a:t> участие </a:t>
            </a:r>
            <a:r>
              <a:rPr lang="ru-RU" sz="1800" b="1" dirty="0" err="1">
                <a:latin typeface="+mj-lt"/>
              </a:rPr>
              <a:t>повече</a:t>
            </a:r>
            <a:r>
              <a:rPr lang="ru-RU" sz="1800" b="1" dirty="0">
                <a:latin typeface="+mj-lt"/>
              </a:rPr>
              <a:t> от 5000 души)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257461" y="1875148"/>
            <a:ext cx="3408000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3351553" y="1799166"/>
            <a:ext cx="3610620" cy="270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5718151" y="2393412"/>
            <a:ext cx="3172024" cy="237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20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1903"/>
            <a:ext cx="6120680" cy="344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557907"/>
            <a:ext cx="8640959" cy="792088"/>
          </a:xfrm>
        </p:spPr>
        <p:txBody>
          <a:bodyPr>
            <a:noAutofit/>
          </a:bodyPr>
          <a:lstStyle/>
          <a:p>
            <a:r>
              <a:rPr lang="ru-RU" sz="2800" b="1" dirty="0" err="1"/>
              <a:t>Виртуална</a:t>
            </a:r>
            <a:r>
              <a:rPr lang="ru-RU" sz="2800" b="1" dirty="0"/>
              <a:t> он-</a:t>
            </a:r>
            <a:r>
              <a:rPr lang="ru-RU" sz="2800" b="1" dirty="0" err="1"/>
              <a:t>лайн</a:t>
            </a:r>
            <a:r>
              <a:rPr lang="ru-RU" sz="2800" b="1" dirty="0"/>
              <a:t> </a:t>
            </a:r>
            <a:r>
              <a:rPr lang="ru-RU" sz="2800" b="1" dirty="0" err="1"/>
              <a:t>среща</a:t>
            </a:r>
            <a:r>
              <a:rPr lang="ru-RU" sz="2800" b="1" dirty="0"/>
              <a:t> на "Профсоюзный час"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372200" y="1631940"/>
            <a:ext cx="2664295" cy="281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6216" y="2269894"/>
            <a:ext cx="2430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+mj-lt"/>
              </a:rPr>
              <a:t>Минава</a:t>
            </a:r>
            <a:r>
              <a:rPr lang="ru-RU" b="1" dirty="0">
                <a:latin typeface="+mj-lt"/>
              </a:rPr>
              <a:t> 2 </a:t>
            </a:r>
            <a:r>
              <a:rPr lang="ru-RU" b="1" dirty="0" err="1">
                <a:latin typeface="+mj-lt"/>
              </a:rPr>
              <a:t>пъти</a:t>
            </a:r>
            <a:r>
              <a:rPr lang="ru-RU" b="1" dirty="0">
                <a:latin typeface="+mj-lt"/>
              </a:rPr>
              <a:t> в </a:t>
            </a:r>
            <a:r>
              <a:rPr lang="ru-RU" b="1" dirty="0" err="1">
                <a:latin typeface="+mj-lt"/>
              </a:rPr>
              <a:t>месеца</a:t>
            </a:r>
            <a:r>
              <a:rPr lang="ru-RU" b="1" dirty="0">
                <a:latin typeface="+mj-lt"/>
              </a:rPr>
              <a:t>, </a:t>
            </a:r>
            <a:r>
              <a:rPr lang="ru-RU" b="1" dirty="0" err="1">
                <a:latin typeface="+mj-lt"/>
              </a:rPr>
              <a:t>покритие</a:t>
            </a:r>
            <a:r>
              <a:rPr lang="ru-RU" b="1" dirty="0">
                <a:latin typeface="+mj-lt"/>
              </a:rPr>
              <a:t> на около 1000 </a:t>
            </a:r>
            <a:r>
              <a:rPr lang="ru-RU" b="1" dirty="0" err="1">
                <a:latin typeface="+mj-lt"/>
              </a:rPr>
              <a:t>образователни</a:t>
            </a:r>
            <a:r>
              <a:rPr lang="ru-RU" b="1" dirty="0">
                <a:latin typeface="+mj-lt"/>
              </a:rPr>
              <a:t>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40006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Wdsentinel\пользователи\Баринова М.Ю\от Филатова  К.И\Баннер турсл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28384" y="-33424813"/>
            <a:ext cx="8586239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Wdsentinel\пользователи\Баринова М.Ю\от Секретова С.В\prof-mami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93892"/>
            <a:ext cx="8204154" cy="40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907"/>
            <a:ext cx="8229600" cy="506306"/>
          </a:xfrm>
        </p:spPr>
        <p:txBody>
          <a:bodyPr>
            <a:noAutofit/>
          </a:bodyPr>
          <a:lstStyle/>
          <a:p>
            <a:r>
              <a:rPr lang="ru-RU" sz="3200" b="1" dirty="0"/>
              <a:t>Конкурс "</a:t>
            </a:r>
            <a:r>
              <a:rPr lang="ru-RU" sz="3200" b="1" dirty="0" err="1"/>
              <a:t>Студентски</a:t>
            </a:r>
            <a:r>
              <a:rPr lang="ru-RU" sz="3200" b="1" dirty="0"/>
              <a:t> лидер"</a:t>
            </a:r>
          </a:p>
        </p:txBody>
      </p:sp>
    </p:spTree>
    <p:extLst>
      <p:ext uri="{BB962C8B-B14F-4D97-AF65-F5344CB8AC3E}">
        <p14:creationId xmlns:p14="http://schemas.microsoft.com/office/powerpoint/2010/main" val="18477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323528" y="845939"/>
            <a:ext cx="8686798" cy="108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latin typeface="+mj-lt"/>
              </a:rPr>
              <a:t>Фестивал</a:t>
            </a:r>
            <a:r>
              <a:rPr lang="ru-RU" sz="3200" b="1" dirty="0">
                <a:latin typeface="+mj-lt"/>
              </a:rPr>
              <a:t> на </a:t>
            </a:r>
            <a:r>
              <a:rPr lang="ru-RU" sz="3200" b="1" dirty="0" err="1">
                <a:latin typeface="+mj-lt"/>
              </a:rPr>
              <a:t>студентското</a:t>
            </a:r>
            <a:r>
              <a:rPr lang="ru-RU" sz="3200" b="1" dirty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творчество</a:t>
            </a:r>
            <a:r>
              <a:rPr lang="ru-RU" sz="3200" b="1" dirty="0" err="1" smtClean="0">
                <a:latin typeface="+mj-lt"/>
              </a:rPr>
              <a:t>«Фестос</a:t>
            </a:r>
            <a:r>
              <a:rPr lang="ru-RU" sz="3200" b="1" dirty="0" smtClean="0">
                <a:latin typeface="+mj-lt"/>
              </a:rPr>
              <a:t>». </a:t>
            </a:r>
            <a:r>
              <a:rPr lang="ru-RU" sz="2400" b="1" dirty="0">
                <a:latin typeface="+mj-lt"/>
              </a:rPr>
              <a:t>За 5 </a:t>
            </a:r>
            <a:r>
              <a:rPr lang="ru-RU" sz="2400" b="1" dirty="0" err="1">
                <a:latin typeface="+mj-lt"/>
              </a:rPr>
              <a:t>години</a:t>
            </a:r>
            <a:r>
              <a:rPr lang="ru-RU" sz="2400" b="1" dirty="0">
                <a:latin typeface="+mj-lt"/>
              </a:rPr>
              <a:t> с </a:t>
            </a:r>
            <a:r>
              <a:rPr lang="ru-RU" sz="2400" b="1" dirty="0" err="1">
                <a:latin typeface="+mj-lt"/>
              </a:rPr>
              <a:t>участието</a:t>
            </a:r>
            <a:r>
              <a:rPr lang="ru-RU" sz="2400" b="1" dirty="0">
                <a:latin typeface="+mj-lt"/>
              </a:rPr>
              <a:t> на </a:t>
            </a:r>
            <a:r>
              <a:rPr lang="ru-RU" sz="2400" b="1" dirty="0" err="1">
                <a:latin typeface="+mj-lt"/>
              </a:rPr>
              <a:t>студенти</a:t>
            </a:r>
            <a:r>
              <a:rPr lang="ru-RU" sz="2400" b="1" dirty="0">
                <a:latin typeface="+mj-lt"/>
              </a:rPr>
              <a:t> 52500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" y="2214091"/>
            <a:ext cx="90901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195736" y="789308"/>
            <a:ext cx="4680520" cy="48867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+mj-lt"/>
              </a:rPr>
              <a:t> </a:t>
            </a:r>
            <a:r>
              <a:rPr lang="ru-RU" sz="2400" b="1" dirty="0" smtClean="0">
                <a:latin typeface="+mj-lt"/>
              </a:rPr>
              <a:t>Конкурс </a:t>
            </a:r>
            <a:r>
              <a:rPr lang="ru-RU" sz="2400" b="1" dirty="0">
                <a:latin typeface="+mj-lt"/>
              </a:rPr>
              <a:t>«Профорг </a:t>
            </a:r>
            <a:r>
              <a:rPr lang="ru-RU" sz="2400" b="1" dirty="0" smtClean="0">
                <a:latin typeface="+mj-lt"/>
              </a:rPr>
              <a:t>2015»</a:t>
            </a:r>
            <a:endParaRPr lang="ru-RU" sz="2400" b="1" dirty="0">
              <a:latin typeface="+mj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7987"/>
            <a:ext cx="6189016" cy="356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1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аринова\AppData\Local\Microsoft\Windows\INetCache\Content.Outlook\Z3DIKIHZ\ЛИСТОВКА С ПРАВКАМИ ВК КОНЕЧ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93274"/>
            <a:ext cx="611776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Wdsentinel\пользователи\Баринова М.Ю\от Секретова С.В\IMG_8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24" y="701923"/>
            <a:ext cx="337038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05979"/>
            <a:ext cx="4824536" cy="1944216"/>
          </a:xfrm>
        </p:spPr>
        <p:txBody>
          <a:bodyPr>
            <a:normAutofit/>
          </a:bodyPr>
          <a:lstStyle/>
          <a:p>
            <a:r>
              <a:rPr lang="ru-RU" sz="2800" b="1" dirty="0"/>
              <a:t>Конкурс на вестник "</a:t>
            </a:r>
            <a:r>
              <a:rPr lang="ru-RU" sz="2800" b="1" dirty="0" err="1"/>
              <a:t>Московски</a:t>
            </a:r>
            <a:r>
              <a:rPr lang="ru-RU" sz="2800" b="1" dirty="0"/>
              <a:t> студент" </a:t>
            </a:r>
            <a:r>
              <a:rPr lang="ru-RU" sz="2800" b="1" dirty="0" smtClean="0"/>
              <a:t>за     </a:t>
            </a:r>
            <a:r>
              <a:rPr lang="ru-RU" sz="2800" b="1" dirty="0" err="1"/>
              <a:t>най-добър</a:t>
            </a:r>
            <a:r>
              <a:rPr lang="ru-RU" sz="2800" b="1" dirty="0"/>
              <a:t> творчески материал</a:t>
            </a:r>
          </a:p>
        </p:txBody>
      </p:sp>
    </p:spTree>
    <p:extLst>
      <p:ext uri="{BB962C8B-B14F-4D97-AF65-F5344CB8AC3E}">
        <p14:creationId xmlns:p14="http://schemas.microsoft.com/office/powerpoint/2010/main" val="6728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07504" y="701923"/>
            <a:ext cx="4104456" cy="144015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+mj-lt"/>
              </a:rPr>
              <a:t>Caravan</a:t>
            </a:r>
            <a:r>
              <a:rPr lang="ru-RU" sz="2400" b="1" dirty="0">
                <a:latin typeface="+mj-lt"/>
              </a:rPr>
              <a:t> Москва-Минск-Москва "</a:t>
            </a:r>
            <a:r>
              <a:rPr lang="ru-RU" sz="2400" b="1" dirty="0" err="1">
                <a:latin typeface="+mj-lt"/>
              </a:rPr>
              <a:t>Младите</a:t>
            </a:r>
            <a:r>
              <a:rPr lang="ru-RU" sz="2400" b="1" dirty="0">
                <a:latin typeface="+mj-lt"/>
              </a:rPr>
              <a:t> учители </a:t>
            </a:r>
            <a:r>
              <a:rPr lang="ru-RU" sz="2400" b="1" dirty="0" err="1">
                <a:latin typeface="+mj-lt"/>
              </a:rPr>
              <a:t>пътища</a:t>
            </a:r>
            <a:r>
              <a:rPr lang="ru-RU" sz="2400" b="1" dirty="0">
                <a:latin typeface="+mj-lt"/>
              </a:rPr>
              <a:t> на </a:t>
            </a:r>
            <a:r>
              <a:rPr lang="ru-RU" sz="2400" b="1" dirty="0" err="1">
                <a:latin typeface="+mj-lt"/>
              </a:rPr>
              <a:t>победата</a:t>
            </a:r>
            <a:r>
              <a:rPr lang="ru-RU" sz="2400" b="1" dirty="0">
                <a:latin typeface="+mj-lt"/>
              </a:rPr>
              <a:t>"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24054" r="4439" b="22112"/>
          <a:stretch/>
        </p:blipFill>
        <p:spPr bwMode="auto">
          <a:xfrm>
            <a:off x="4283968" y="738099"/>
            <a:ext cx="4608000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7507" r="6617" b="14493"/>
          <a:stretch/>
        </p:blipFill>
        <p:spPr bwMode="auto">
          <a:xfrm>
            <a:off x="179512" y="2286099"/>
            <a:ext cx="5186703" cy="261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13232" r="7901" b="12257"/>
          <a:stretch/>
        </p:blipFill>
        <p:spPr bwMode="auto">
          <a:xfrm>
            <a:off x="4283968" y="2432409"/>
            <a:ext cx="4658260" cy="22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3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732636"/>
            <a:ext cx="8964488" cy="1080120"/>
          </a:xfrm>
        </p:spPr>
        <p:txBody>
          <a:bodyPr>
            <a:noAutofit/>
          </a:bodyPr>
          <a:lstStyle/>
          <a:p>
            <a:r>
              <a:rPr lang="ru-RU" sz="2000" b="1" dirty="0" err="1"/>
              <a:t>Младежки</a:t>
            </a:r>
            <a:r>
              <a:rPr lang="ru-RU" sz="2000" b="1" dirty="0"/>
              <a:t> педагогически </a:t>
            </a:r>
            <a:r>
              <a:rPr lang="ru-RU" sz="2000" b="1" dirty="0" err="1"/>
              <a:t>caravan</a:t>
            </a:r>
            <a:r>
              <a:rPr lang="ru-RU" sz="2000" b="1" dirty="0"/>
              <a:t>, </a:t>
            </a:r>
            <a:r>
              <a:rPr lang="ru-RU" sz="2000" b="1" dirty="0" err="1"/>
              <a:t>посветена</a:t>
            </a:r>
            <a:r>
              <a:rPr lang="ru-RU" sz="2000" b="1" dirty="0"/>
              <a:t> на </a:t>
            </a:r>
            <a:r>
              <a:rPr lang="ru-RU" sz="2000" b="1" dirty="0" err="1"/>
              <a:t>Деня</a:t>
            </a:r>
            <a:r>
              <a:rPr lang="ru-RU" sz="2000" b="1" dirty="0"/>
              <a:t> на учителя</a:t>
            </a:r>
            <a:r>
              <a:rPr lang="ru-RU" sz="2000" b="1" dirty="0" smtClean="0"/>
              <a:t>: Москва- </a:t>
            </a:r>
            <a:r>
              <a:rPr lang="ru-RU" sz="2000" b="1" dirty="0" smtClean="0">
                <a:solidFill>
                  <a:srgbClr val="000000"/>
                </a:solidFill>
              </a:rPr>
              <a:t>Калуга, Тула, </a:t>
            </a:r>
            <a:r>
              <a:rPr lang="ru-RU" sz="2000" b="1" dirty="0">
                <a:solidFill>
                  <a:srgbClr val="000000"/>
                </a:solidFill>
              </a:rPr>
              <a:t>Рязань, Владимир, Иваново, </a:t>
            </a:r>
            <a:r>
              <a:rPr lang="ru-RU" sz="2000" b="1" dirty="0" smtClean="0">
                <a:solidFill>
                  <a:srgbClr val="000000"/>
                </a:solidFill>
              </a:rPr>
              <a:t>Кострома, </a:t>
            </a:r>
            <a:r>
              <a:rPr lang="ru-RU" sz="2000" b="1" dirty="0">
                <a:solidFill>
                  <a:srgbClr val="000000"/>
                </a:solidFill>
              </a:rPr>
              <a:t>Ярославль, Сергиев </a:t>
            </a:r>
            <a:r>
              <a:rPr lang="ru-RU" sz="2000" b="1" dirty="0" smtClean="0">
                <a:solidFill>
                  <a:srgbClr val="000000"/>
                </a:solidFill>
              </a:rPr>
              <a:t>Посад</a:t>
            </a:r>
            <a:r>
              <a:rPr lang="ru-RU" sz="2000" b="1" dirty="0"/>
              <a:t> </a:t>
            </a:r>
            <a:r>
              <a:rPr lang="ru-RU" sz="2000" b="1" dirty="0" smtClean="0"/>
              <a:t>(1-4 октября 2015г.) г.</a:t>
            </a:r>
            <a:endParaRPr lang="ru-RU" sz="20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-1" r="5557" b="11929"/>
          <a:stretch/>
        </p:blipFill>
        <p:spPr bwMode="auto">
          <a:xfrm>
            <a:off x="1609010" y="1710035"/>
            <a:ext cx="5814903" cy="32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9700" y="1638027"/>
            <a:ext cx="2160240" cy="20882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+mj-lt"/>
              </a:rPr>
              <a:t>Креативен подход </a:t>
            </a:r>
            <a:r>
              <a:rPr lang="ru-RU" sz="2400" b="1" dirty="0" err="1">
                <a:solidFill>
                  <a:schemeClr val="tx1"/>
                </a:solidFill>
                <a:latin typeface="+mj-lt"/>
              </a:rPr>
              <a:t>към</a:t>
            </a:r>
            <a:r>
              <a:rPr lang="ru-RU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+mj-lt"/>
              </a:rPr>
              <a:t>социалните</a:t>
            </a:r>
            <a:r>
              <a:rPr lang="ru-RU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+mj-lt"/>
              </a:rPr>
              <a:t>програми</a:t>
            </a:r>
            <a:endParaRPr lang="ru-RU" sz="24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62309" y="713870"/>
            <a:ext cx="5263042" cy="7200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Доброволно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здравно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</a:rPr>
              <a:t>осигуряване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 (ДМС)</a:t>
            </a:r>
            <a:endParaRPr lang="ru-RU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41722" y="1566019"/>
            <a:ext cx="5263042" cy="724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Кредитен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потребителското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кооперация "</a:t>
            </a:r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Кредитен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съюз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учителите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"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(КСУ)</a:t>
            </a:r>
            <a:endParaRPr lang="ru-RU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9872" y="2430115"/>
            <a:ext cx="5263042" cy="648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</a:rPr>
              <a:t>Фонд </a:t>
            </a:r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социална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и </a:t>
            </a:r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благотворителна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</a:rPr>
              <a:t>помощ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ФСиБП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41722" y="3222221"/>
            <a:ext cx="5263042" cy="6480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Негосударственный 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</a:rPr>
              <a:t>пенсионен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фонд "Образование и наука"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(НПФ)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Левая фигурная скобка 8"/>
          <p:cNvSpPr/>
          <p:nvPr/>
        </p:nvSpPr>
        <p:spPr>
          <a:xfrm>
            <a:off x="2411760" y="845939"/>
            <a:ext cx="936104" cy="3672408"/>
          </a:xfrm>
          <a:prstGeom prst="leftBrac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35701" y="4014291"/>
            <a:ext cx="5263042" cy="648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+mj-lt"/>
              </a:rPr>
              <a:t>Жилищният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</a:rPr>
              <a:t>програма</a:t>
            </a:r>
            <a:endParaRPr lang="ru-RU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51720" y="629915"/>
            <a:ext cx="5760640" cy="64807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dirty="0" err="1"/>
              <a:t>Туристически</a:t>
            </a:r>
            <a:r>
              <a:rPr lang="ru-RU" sz="3200" b="1" dirty="0"/>
              <a:t> </a:t>
            </a:r>
            <a:r>
              <a:rPr lang="ru-RU" sz="3200" b="1" dirty="0" err="1"/>
              <a:t>рали</a:t>
            </a:r>
            <a:r>
              <a:rPr lang="ru-RU" sz="3200" b="1" dirty="0"/>
              <a:t> </a:t>
            </a:r>
            <a:r>
              <a:rPr lang="ru-RU" sz="3200" b="1" dirty="0" err="1"/>
              <a:t>педагози</a:t>
            </a:r>
            <a:r>
              <a:rPr lang="ru-RU" sz="3600" b="1" dirty="0" smtClean="0"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ea typeface="Times New Roman"/>
                <a:cs typeface="Times New Roman" panose="02020603050405020304" pitchFamily="18" charset="0"/>
              </a:rPr>
            </a:br>
            <a:endParaRPr lang="ru-RU" sz="3600" b="1" dirty="0">
              <a:cs typeface="Times New Roman" panose="02020603050405020304" pitchFamily="18" charset="0"/>
            </a:endParaRPr>
          </a:p>
        </p:txBody>
      </p:sp>
      <p:pic>
        <p:nvPicPr>
          <p:cNvPr id="2052" name="Picture 4" descr="\\Wdsentinel\пользователи\Баринова М.Ю\от Филатова  К.И\Баннер турсл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28384" y="-33424813"/>
            <a:ext cx="8586239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97268"/>
            <a:ext cx="5688632" cy="405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3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907704" y="701923"/>
            <a:ext cx="4536504" cy="56068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+mj-lt"/>
              </a:rPr>
              <a:t>Профсоюзный купа по волейбол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77987"/>
            <a:ext cx="5471790" cy="359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7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аринова\AppData\Local\Microsoft\Windows\INetCache\Content.Outlook\Z3DIKIHZ\ЛИСТОВКА С ПРАВКАМИ ВК КОНЕЧ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693275"/>
            <a:ext cx="611776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71" y="701923"/>
            <a:ext cx="62336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Wdsentinel\пользователи\Баринова М.Ю\от Филатова  К.И\7wVtiR-pzS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36" y="269875"/>
            <a:ext cx="3257597" cy="46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95536" y="1205978"/>
            <a:ext cx="5148064" cy="172819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latin typeface="+mj-lt"/>
              </a:rPr>
              <a:t>Сътрудничество</a:t>
            </a:r>
            <a:r>
              <a:rPr lang="ru-RU" sz="2800" b="1" dirty="0">
                <a:latin typeface="+mj-lt"/>
              </a:rPr>
              <a:t> с хоккейным </a:t>
            </a:r>
            <a:r>
              <a:rPr lang="ru-RU" sz="2800" b="1" dirty="0" smtClean="0">
                <a:latin typeface="+mj-lt"/>
              </a:rPr>
              <a:t> </a:t>
            </a:r>
            <a:r>
              <a:rPr lang="ru-RU" sz="2800" b="1" dirty="0">
                <a:latin typeface="+mj-lt"/>
              </a:rPr>
              <a:t>клуб на "Динамо Москва"</a:t>
            </a:r>
          </a:p>
        </p:txBody>
      </p:sp>
    </p:spTree>
    <p:extLst>
      <p:ext uri="{BB962C8B-B14F-4D97-AF65-F5344CB8AC3E}">
        <p14:creationId xmlns:p14="http://schemas.microsoft.com/office/powerpoint/2010/main" val="15052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07504" y="917947"/>
            <a:ext cx="2664295" cy="36809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4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82043"/>
            <a:ext cx="7776864" cy="1872208"/>
          </a:xfrm>
        </p:spPr>
        <p:txBody>
          <a:bodyPr anchor="t" anchorCtr="0">
            <a:normAutofit/>
          </a:bodyPr>
          <a:lstStyle/>
          <a:p>
            <a:pPr algn="ctr"/>
            <a:r>
              <a:rPr lang="ru-RU" sz="3200" dirty="0"/>
              <a:t>Благодаря за </a:t>
            </a:r>
            <a:r>
              <a:rPr lang="ru-RU" sz="3200" dirty="0" err="1"/>
              <a:t>вниманието</a:t>
            </a:r>
            <a:r>
              <a:rPr lang="ru-RU" sz="2800" spc="200" dirty="0" smtClean="0"/>
              <a:t>!</a:t>
            </a:r>
            <a:endParaRPr lang="ru-RU" sz="2800" spc="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3726259"/>
            <a:ext cx="3008313" cy="87261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701923"/>
            <a:ext cx="9001000" cy="1080120"/>
          </a:xfrm>
        </p:spPr>
        <p:txBody>
          <a:bodyPr>
            <a:noAutofit/>
          </a:bodyPr>
          <a:lstStyle/>
          <a:p>
            <a:r>
              <a:rPr lang="ru-RU" sz="2800" b="1" dirty="0" err="1"/>
              <a:t>Сумата</a:t>
            </a:r>
            <a:r>
              <a:rPr lang="ru-RU" sz="2800" b="1" dirty="0"/>
              <a:t> от </a:t>
            </a:r>
            <a:r>
              <a:rPr lang="ru-RU" sz="2800" b="1" dirty="0" err="1"/>
              <a:t>материална</a:t>
            </a:r>
            <a:r>
              <a:rPr lang="ru-RU" sz="2800" b="1" dirty="0"/>
              <a:t> </a:t>
            </a:r>
            <a:r>
              <a:rPr lang="ru-RU" sz="2800" b="1" dirty="0" err="1"/>
              <a:t>помощ</a:t>
            </a:r>
            <a:r>
              <a:rPr lang="ru-RU" sz="2800" b="1" dirty="0"/>
              <a:t> за </a:t>
            </a:r>
            <a:r>
              <a:rPr lang="ru-RU" sz="2800" b="1" dirty="0" err="1"/>
              <a:t>закупуване</a:t>
            </a:r>
            <a:r>
              <a:rPr lang="ru-RU" sz="2800" b="1" dirty="0"/>
              <a:t> на </a:t>
            </a:r>
            <a:r>
              <a:rPr lang="ru-RU" sz="2800" b="1" dirty="0" err="1"/>
              <a:t>медицински</a:t>
            </a:r>
            <a:r>
              <a:rPr lang="ru-RU" sz="2800" b="1" dirty="0"/>
              <a:t> </a:t>
            </a:r>
            <a:r>
              <a:rPr lang="ru-RU" sz="2800" b="1" dirty="0" smtClean="0"/>
              <a:t>политика (</a:t>
            </a:r>
            <a:r>
              <a:rPr lang="ru-RU" sz="2800" b="1" dirty="0" smtClean="0">
                <a:cs typeface="Arial" pitchFamily="34" charset="0"/>
              </a:rPr>
              <a:t>ДМС ), руб.</a:t>
            </a:r>
            <a:endParaRPr lang="ru-RU" sz="2800" b="1" dirty="0"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852116"/>
              </p:ext>
            </p:extLst>
          </p:nvPr>
        </p:nvGraphicFramePr>
        <p:xfrm>
          <a:off x="3347864" y="1638300"/>
          <a:ext cx="5616624" cy="316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 descr="http://www.poly-klinika.ru/files/2013-September-26/1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1907908"/>
            <a:ext cx="406015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57907"/>
            <a:ext cx="8892480" cy="858044"/>
          </a:xfrm>
        </p:spPr>
        <p:txBody>
          <a:bodyPr>
            <a:normAutofit/>
          </a:bodyPr>
          <a:lstStyle/>
          <a:p>
            <a:r>
              <a:rPr lang="ru-RU" sz="2400" b="1" dirty="0" err="1"/>
              <a:t>Разпределение</a:t>
            </a:r>
            <a:r>
              <a:rPr lang="ru-RU" sz="2400" b="1" dirty="0"/>
              <a:t> на </a:t>
            </a:r>
            <a:r>
              <a:rPr lang="ru-RU" sz="2400" b="1" dirty="0" err="1"/>
              <a:t>броя</a:t>
            </a:r>
            <a:r>
              <a:rPr lang="ru-RU" sz="2400" b="1" dirty="0"/>
              <a:t> на </a:t>
            </a:r>
            <a:r>
              <a:rPr lang="ru-RU" sz="2400" b="1" dirty="0" err="1"/>
              <a:t>осигурените</a:t>
            </a:r>
            <a:r>
              <a:rPr lang="ru-RU" sz="2400" b="1" dirty="0"/>
              <a:t> по институции и категории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4" y="1557338"/>
            <a:ext cx="82296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0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Wdsentinel\пользователи\Баринова М.Ю\от Филатова  К.И\Баннер турсл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28384" y="-33424813"/>
            <a:ext cx="8586239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5899"/>
            <a:ext cx="8229600" cy="100811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800" b="1" dirty="0" err="1">
                <a:solidFill>
                  <a:prstClr val="black"/>
                </a:solidFill>
                <a:ea typeface="+mn-ea"/>
                <a:cs typeface="+mn-cs"/>
              </a:rPr>
              <a:t>Кредитен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ea typeface="+mn-ea"/>
                <a:cs typeface="+mn-cs"/>
              </a:rPr>
              <a:t>потребителското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 кооперация </a:t>
            </a:r>
            <a:r>
              <a:rPr lang="ru-RU" sz="28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800" b="1" dirty="0" smtClean="0">
                <a:solidFill>
                  <a:prstClr val="black"/>
                </a:solidFill>
                <a:ea typeface="+mn-ea"/>
                <a:cs typeface="+mn-cs"/>
              </a:rPr>
              <a:t>"</a:t>
            </a:r>
            <a:r>
              <a:rPr lang="ru-RU" sz="2800" b="1" dirty="0" err="1">
                <a:solidFill>
                  <a:prstClr val="black"/>
                </a:solidFill>
                <a:ea typeface="+mn-ea"/>
                <a:cs typeface="+mn-cs"/>
              </a:rPr>
              <a:t>Кредитен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ea typeface="+mn-ea"/>
                <a:cs typeface="+mn-cs"/>
              </a:rPr>
              <a:t>съюз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 на </a:t>
            </a:r>
            <a:r>
              <a:rPr lang="ru-RU" sz="2800" b="1" dirty="0" err="1">
                <a:solidFill>
                  <a:prstClr val="black"/>
                </a:solidFill>
                <a:ea typeface="+mn-ea"/>
                <a:cs typeface="+mn-cs"/>
              </a:rPr>
              <a:t>учителите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+mn-cs"/>
              </a:rPr>
              <a:t>"</a:t>
            </a:r>
            <a:r>
              <a:rPr lang="ru-RU" sz="2800" b="1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(КСУ)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2003"/>
            <a:ext cx="4038600" cy="268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1127658"/>
              </p:ext>
            </p:extLst>
          </p:nvPr>
        </p:nvGraphicFramePr>
        <p:xfrm>
          <a:off x="3635376" y="1493838"/>
          <a:ext cx="5400675" cy="310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173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Wdsentinel\пользователи\Баринова М.Ю\от Филатова  К.И\Баннер турсл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28384" y="-33424813"/>
            <a:ext cx="8586239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773931"/>
            <a:ext cx="8964488" cy="648072"/>
          </a:xfrm>
        </p:spPr>
        <p:txBody>
          <a:bodyPr>
            <a:noAutofit/>
          </a:bodyPr>
          <a:lstStyle/>
          <a:p>
            <a:r>
              <a:rPr lang="ru-RU" sz="3200" b="1" dirty="0" err="1"/>
              <a:t>Сумата</a:t>
            </a:r>
            <a:r>
              <a:rPr lang="ru-RU" sz="3200" b="1" dirty="0"/>
              <a:t> за </a:t>
            </a:r>
            <a:r>
              <a:rPr lang="ru-RU" sz="3200" b="1" dirty="0" err="1"/>
              <a:t>изплащане</a:t>
            </a:r>
            <a:r>
              <a:rPr lang="ru-RU" sz="3200" b="1" dirty="0"/>
              <a:t> на </a:t>
            </a:r>
            <a:r>
              <a:rPr lang="ru-RU" sz="3200" b="1" dirty="0" err="1"/>
              <a:t>финансова</a:t>
            </a:r>
            <a:r>
              <a:rPr lang="ru-RU" sz="3200" b="1" dirty="0"/>
              <a:t> </a:t>
            </a:r>
            <a:r>
              <a:rPr lang="ru-RU" sz="3200" b="1" dirty="0" err="1" smtClean="0"/>
              <a:t>помощ</a:t>
            </a:r>
            <a:r>
              <a:rPr lang="ru-RU" sz="3200" b="1" dirty="0" smtClean="0"/>
              <a:t> (</a:t>
            </a:r>
            <a:r>
              <a:rPr lang="ru-RU" sz="3200" b="1" dirty="0" err="1" smtClean="0"/>
              <a:t>ФСиБП</a:t>
            </a:r>
            <a:r>
              <a:rPr lang="ru-RU" sz="3200" b="1" dirty="0" smtClean="0"/>
              <a:t>)</a:t>
            </a:r>
            <a:endParaRPr lang="ru-RU" sz="32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566019"/>
            <a:ext cx="3652971" cy="272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98404812"/>
              </p:ext>
            </p:extLst>
          </p:nvPr>
        </p:nvGraphicFramePr>
        <p:xfrm>
          <a:off x="3779912" y="1782043"/>
          <a:ext cx="51845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477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512" y="1566020"/>
            <a:ext cx="2851964" cy="295232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76638"/>
              </p:ext>
            </p:extLst>
          </p:nvPr>
        </p:nvGraphicFramePr>
        <p:xfrm>
          <a:off x="2339752" y="845939"/>
          <a:ext cx="6804248" cy="3753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7947"/>
            <a:ext cx="2448272" cy="305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915816" y="773932"/>
            <a:ext cx="5976664" cy="50405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j-lt"/>
              </a:rPr>
              <a:t>Решение на </a:t>
            </a:r>
            <a:r>
              <a:rPr lang="ru-RU" sz="2800" b="1" dirty="0" err="1">
                <a:latin typeface="+mj-lt"/>
              </a:rPr>
              <a:t>жилищните</a:t>
            </a:r>
            <a:r>
              <a:rPr lang="ru-RU" sz="2800" b="1" dirty="0">
                <a:latin typeface="+mj-lt"/>
              </a:rPr>
              <a:t> </a:t>
            </a:r>
            <a:r>
              <a:rPr lang="ru-RU" sz="2800" b="1" dirty="0" err="1">
                <a:latin typeface="+mj-lt"/>
              </a:rPr>
              <a:t>въпроси</a:t>
            </a:r>
            <a:endParaRPr lang="ru-RU" sz="2800" b="1" dirty="0">
              <a:latin typeface="+mj-lt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096433"/>
              </p:ext>
            </p:extLst>
          </p:nvPr>
        </p:nvGraphicFramePr>
        <p:xfrm>
          <a:off x="3131840" y="1422004"/>
          <a:ext cx="619268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http://gorodovoy.info/images/11/4/%D0%B4%D0%BE%D0%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6019"/>
            <a:ext cx="2736304" cy="240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454</Words>
  <Application>Microsoft Office PowerPoint</Application>
  <PresentationFormat>Произвольный</PresentationFormat>
  <Paragraphs>74</Paragraphs>
  <Slides>35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35</vt:i4>
      </vt:variant>
    </vt:vector>
  </HeadingPairs>
  <TitlesOfParts>
    <vt:vector size="54" baseType="lpstr">
      <vt:lpstr>Тема Office</vt:lpstr>
      <vt:lpstr>4_Тема Office</vt:lpstr>
      <vt:lpstr>1_Тема Office</vt:lpstr>
      <vt:lpstr>14_Тема Office</vt:lpstr>
      <vt:lpstr>2_Тема Office</vt:lpstr>
      <vt:lpstr>13_Тема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23_Тема Office</vt:lpstr>
      <vt:lpstr>3_Тема Office</vt:lpstr>
      <vt:lpstr>7_Тема Office</vt:lpstr>
      <vt:lpstr>5_Тема Office</vt:lpstr>
      <vt:lpstr>6_Тема Office</vt:lpstr>
      <vt:lpstr>8_Тема Office</vt:lpstr>
      <vt:lpstr>9_Тема Office</vt:lpstr>
      <vt:lpstr>Творчески програми  на Московската градска организация на Съюза на образованието  </vt:lpstr>
      <vt:lpstr>Състава на Московската градска организация на съюза 01.01.2015 (общият брой на членовете на съюза-312276)</vt:lpstr>
      <vt:lpstr>Презентация PowerPoint</vt:lpstr>
      <vt:lpstr>Сумата от материална помощ за закупуване на медицински политика (ДМС ), руб.</vt:lpstr>
      <vt:lpstr>Разпределение на броя на осигурените по институции и категории</vt:lpstr>
      <vt:lpstr>Кредитен потребителското кооперация  "Кредитен съюз на учителите"(КСУ)</vt:lpstr>
      <vt:lpstr>Сумата за изплащане на финансова помощ (ФСиБП)</vt:lpstr>
      <vt:lpstr>Презентация PowerPoint</vt:lpstr>
      <vt:lpstr>Презентация PowerPoint</vt:lpstr>
      <vt:lpstr>Брой ваучери за членове</vt:lpstr>
      <vt:lpstr>Сумата на субсидиите, издадена от членовете на съюза (МГО Съюз през 2014, 2015 гг. се е увеличил дотацию във връзка с покачващите се цени на екскурзии)</vt:lpstr>
      <vt:lpstr>Брой пакети на дестинации</vt:lpstr>
      <vt:lpstr>Брой отдохнувших на членовете на съюза и членовете на техните семейства в България (Само в 2010-2014 г. е предоставена 1500 туристически пакети)</vt:lpstr>
      <vt:lpstr>Почивка на учениците в спортно - оздравителни лагери (Само  предоставена 3366 ваучери) </vt:lpstr>
      <vt:lpstr>Екскурзии за децата на членовете на съюза (Само 29 622 екскурзии, от тях: 4 144 – на Черноморското крайбрежие, 25 478 – в Подмосковные лагери)</vt:lpstr>
      <vt:lpstr>Презентация PowerPoint</vt:lpstr>
      <vt:lpstr>Презентация PowerPoint</vt:lpstr>
      <vt:lpstr>Конкурс "Москва майстор" на длъжност "Възпитател" ( през 2015 г. – 119 потребители)  </vt:lpstr>
      <vt:lpstr>Презентация PowerPoint</vt:lpstr>
      <vt:lpstr>Презентация PowerPoint</vt:lpstr>
      <vt:lpstr>Презентация PowerPoint</vt:lpstr>
      <vt:lpstr>Презентация PowerPoint</vt:lpstr>
      <vt:lpstr>Виртуална он-лайн среща на "Профсоюзный час"</vt:lpstr>
      <vt:lpstr>Конкурс "Студентски лидер"</vt:lpstr>
      <vt:lpstr>Презентация PowerPoint</vt:lpstr>
      <vt:lpstr>Презентация PowerPoint</vt:lpstr>
      <vt:lpstr>Конкурс на вестник "Московски студент" за     най-добър творчески материал</vt:lpstr>
      <vt:lpstr>Презентация PowerPoint</vt:lpstr>
      <vt:lpstr>Младежки педагогически caravan, посветена на Деня на учителя: Москва- Калуга, Тула, Рязань, Владимир, Иваново, Кострома, Ярославль, Сергиев Посад (1-4 октября 2015г.) г.</vt:lpstr>
      <vt:lpstr> Туристически рали педагози 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Благодаря за вниманието!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Баринова</cp:lastModifiedBy>
  <cp:revision>108</cp:revision>
  <dcterms:created xsi:type="dcterms:W3CDTF">2015-03-12T07:25:23Z</dcterms:created>
  <dcterms:modified xsi:type="dcterms:W3CDTF">2015-12-16T13:17:55Z</dcterms:modified>
</cp:coreProperties>
</file>